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28" r:id="rId3"/>
    <p:sldId id="257" r:id="rId4"/>
    <p:sldId id="258" r:id="rId5"/>
    <p:sldId id="259" r:id="rId6"/>
    <p:sldId id="260" r:id="rId7"/>
    <p:sldId id="261" r:id="rId8"/>
    <p:sldId id="262" r:id="rId9"/>
    <p:sldId id="263" r:id="rId10"/>
    <p:sldId id="268" r:id="rId11"/>
    <p:sldId id="269" r:id="rId12"/>
    <p:sldId id="270" r:id="rId13"/>
    <p:sldId id="271" r:id="rId14"/>
    <p:sldId id="277" r:id="rId15"/>
    <p:sldId id="267" r:id="rId16"/>
    <p:sldId id="281" r:id="rId17"/>
    <p:sldId id="279" r:id="rId18"/>
    <p:sldId id="280" r:id="rId19"/>
    <p:sldId id="282" r:id="rId20"/>
    <p:sldId id="283" r:id="rId21"/>
    <p:sldId id="284" r:id="rId22"/>
    <p:sldId id="285" r:id="rId23"/>
    <p:sldId id="286" r:id="rId24"/>
    <p:sldId id="287" r:id="rId25"/>
    <p:sldId id="288" r:id="rId26"/>
    <p:sldId id="289" r:id="rId27"/>
    <p:sldId id="290" r:id="rId28"/>
    <p:sldId id="291" r:id="rId29"/>
    <p:sldId id="292" r:id="rId30"/>
    <p:sldId id="294" r:id="rId31"/>
    <p:sldId id="293" r:id="rId32"/>
    <p:sldId id="295" r:id="rId33"/>
    <p:sldId id="296" r:id="rId34"/>
    <p:sldId id="297" r:id="rId35"/>
    <p:sldId id="299" r:id="rId36"/>
    <p:sldId id="300" r:id="rId37"/>
    <p:sldId id="301" r:id="rId38"/>
    <p:sldId id="304" r:id="rId39"/>
    <p:sldId id="303" r:id="rId40"/>
    <p:sldId id="305" r:id="rId41"/>
    <p:sldId id="306" r:id="rId42"/>
    <p:sldId id="307" r:id="rId43"/>
    <p:sldId id="298" r:id="rId44"/>
    <p:sldId id="308" r:id="rId45"/>
    <p:sldId id="309" r:id="rId46"/>
    <p:sldId id="310" r:id="rId47"/>
    <p:sldId id="311" r:id="rId48"/>
    <p:sldId id="312" r:id="rId49"/>
    <p:sldId id="313" r:id="rId50"/>
    <p:sldId id="314" r:id="rId51"/>
    <p:sldId id="315" r:id="rId52"/>
    <p:sldId id="316" r:id="rId53"/>
    <p:sldId id="317" r:id="rId54"/>
    <p:sldId id="318" r:id="rId55"/>
    <p:sldId id="327" r:id="rId56"/>
    <p:sldId id="320" r:id="rId57"/>
    <p:sldId id="321" r:id="rId58"/>
    <p:sldId id="322" r:id="rId59"/>
    <p:sldId id="323" r:id="rId60"/>
    <p:sldId id="326" r:id="rId61"/>
    <p:sldId id="324" r:id="rId62"/>
    <p:sldId id="325"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E59FEA4-C6EE-4353-8E8C-7B103922A7F3}">
          <p14:sldIdLst>
            <p14:sldId id="256"/>
            <p14:sldId id="328"/>
            <p14:sldId id="257"/>
            <p14:sldId id="258"/>
            <p14:sldId id="259"/>
            <p14:sldId id="260"/>
            <p14:sldId id="261"/>
            <p14:sldId id="262"/>
            <p14:sldId id="263"/>
            <p14:sldId id="268"/>
            <p14:sldId id="269"/>
            <p14:sldId id="270"/>
            <p14:sldId id="271"/>
            <p14:sldId id="277"/>
            <p14:sldId id="267"/>
            <p14:sldId id="281"/>
            <p14:sldId id="279"/>
            <p14:sldId id="280"/>
            <p14:sldId id="282"/>
            <p14:sldId id="283"/>
            <p14:sldId id="284"/>
            <p14:sldId id="285"/>
            <p14:sldId id="286"/>
            <p14:sldId id="287"/>
            <p14:sldId id="288"/>
            <p14:sldId id="289"/>
            <p14:sldId id="290"/>
            <p14:sldId id="291"/>
            <p14:sldId id="292"/>
            <p14:sldId id="294"/>
            <p14:sldId id="293"/>
            <p14:sldId id="295"/>
            <p14:sldId id="296"/>
            <p14:sldId id="297"/>
            <p14:sldId id="299"/>
            <p14:sldId id="300"/>
            <p14:sldId id="301"/>
            <p14:sldId id="304"/>
          </p14:sldIdLst>
        </p14:section>
        <p14:section name="Untitled Section" id="{0C7535C8-5A35-4731-97A3-951B93D1C7B3}">
          <p14:sldIdLst>
            <p14:sldId id="303"/>
            <p14:sldId id="305"/>
            <p14:sldId id="306"/>
            <p14:sldId id="307"/>
            <p14:sldId id="298"/>
            <p14:sldId id="308"/>
            <p14:sldId id="309"/>
            <p14:sldId id="310"/>
            <p14:sldId id="311"/>
            <p14:sldId id="312"/>
            <p14:sldId id="313"/>
            <p14:sldId id="314"/>
            <p14:sldId id="315"/>
            <p14:sldId id="316"/>
            <p14:sldId id="317"/>
            <p14:sldId id="318"/>
            <p14:sldId id="327"/>
            <p14:sldId id="320"/>
            <p14:sldId id="321"/>
            <p14:sldId id="322"/>
            <p14:sldId id="323"/>
            <p14:sldId id="326"/>
            <p14:sldId id="324"/>
            <p14:sldId id="325"/>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a:xfrm>
            <a:off x="2692397" y="5037663"/>
            <a:ext cx="5214635" cy="279400"/>
          </a:xfrm>
        </p:spPr>
        <p:txBody>
          <a:bodyPr/>
          <a:lstStyle/>
          <a:p>
            <a:endParaRPr lang="en-GB"/>
          </a:p>
        </p:txBody>
      </p:sp>
      <p:sp>
        <p:nvSpPr>
          <p:cNvPr id="6" name="Slide Number Placeholder 5"/>
          <p:cNvSpPr>
            <a:spLocks noGrp="1"/>
          </p:cNvSpPr>
          <p:nvPr>
            <p:ph type="sldNum" sz="quarter" idx="12"/>
          </p:nvPr>
        </p:nvSpPr>
        <p:spPr>
          <a:xfrm>
            <a:off x="8956900" y="5037663"/>
            <a:ext cx="551167" cy="279400"/>
          </a:xfrm>
        </p:spPr>
        <p:txBody>
          <a:bodyPr/>
          <a:lstStyle/>
          <a:p>
            <a:fld id="{EFD34048-7890-44A7-AC74-828157DD17A9}" type="slidenum">
              <a:rPr lang="en-GB" smtClean="0"/>
              <a:t>‹#›</a:t>
            </a:fld>
            <a:endParaRPr lang="en-GB"/>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3508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3C61705-207F-4674-9AFD-40C7BBC3D982}" type="datetimeFigureOut">
              <a:rPr lang="en-GB" smtClean="0"/>
              <a:t>18/09/2021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FD34048-7890-44A7-AC74-828157DD17A9}" type="slidenum">
              <a:rPr lang="en-GB" smtClean="0"/>
              <a:t>‹#›</a:t>
            </a:fld>
            <a:endParaRPr lang="en-GB"/>
          </a:p>
        </p:txBody>
      </p:sp>
    </p:spTree>
    <p:extLst>
      <p:ext uri="{BB962C8B-B14F-4D97-AF65-F5344CB8AC3E}">
        <p14:creationId xmlns:p14="http://schemas.microsoft.com/office/powerpoint/2010/main" val="1592725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FD34048-7890-44A7-AC74-828157DD17A9}" type="slidenum">
              <a:rPr lang="en-GB" smtClean="0"/>
              <a:t>‹#›</a:t>
            </a:fld>
            <a:endParaRPr lang="en-GB"/>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136029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FD34048-7890-44A7-AC74-828157DD17A9}" type="slidenum">
              <a:rPr lang="en-GB" smtClean="0"/>
              <a:t>‹#›</a:t>
            </a:fld>
            <a:endParaRPr lang="en-GB"/>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24478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FD34048-7890-44A7-AC74-828157DD17A9}" type="slidenum">
              <a:rPr lang="en-GB" smtClean="0"/>
              <a:t>‹#›</a:t>
            </a:fld>
            <a:endParaRPr lang="en-GB"/>
          </a:p>
        </p:txBody>
      </p:sp>
    </p:spTree>
    <p:extLst>
      <p:ext uri="{BB962C8B-B14F-4D97-AF65-F5344CB8AC3E}">
        <p14:creationId xmlns:p14="http://schemas.microsoft.com/office/powerpoint/2010/main" val="14493532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FD34048-7890-44A7-AC74-828157DD17A9}" type="slidenum">
              <a:rPr lang="en-GB" smtClean="0"/>
              <a:t>‹#›</a:t>
            </a:fld>
            <a:endParaRPr lang="en-GB"/>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96446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FD34048-7890-44A7-AC74-828157DD17A9}" type="slidenum">
              <a:rPr lang="en-GB" smtClean="0"/>
              <a:t>‹#›</a:t>
            </a:fld>
            <a:endParaRPr lang="en-GB"/>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088871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FD34048-7890-44A7-AC74-828157DD17A9}" type="slidenum">
              <a:rPr lang="en-GB" smtClean="0"/>
              <a:t>‹#›</a:t>
            </a:fld>
            <a:endParaRPr lang="en-GB"/>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76191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FD34048-7890-44A7-AC74-828157DD17A9}" type="slidenum">
              <a:rPr lang="en-GB" smtClean="0"/>
              <a:t>‹#›</a:t>
            </a:fld>
            <a:endParaRPr lang="en-GB"/>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42384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FD34048-7890-44A7-AC74-828157DD17A9}" type="slidenum">
              <a:rPr lang="en-GB" smtClean="0"/>
              <a:t>‹#›</a:t>
            </a:fld>
            <a:endParaRPr lang="en-GB"/>
          </a:p>
        </p:txBody>
      </p:sp>
    </p:spTree>
    <p:extLst>
      <p:ext uri="{BB962C8B-B14F-4D97-AF65-F5344CB8AC3E}">
        <p14:creationId xmlns:p14="http://schemas.microsoft.com/office/powerpoint/2010/main" val="1782761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3C61705-207F-4674-9AFD-40C7BBC3D982}" type="datetimeFigureOut">
              <a:rPr lang="en-GB" smtClean="0"/>
              <a:t>18/09/2021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FD34048-7890-44A7-AC74-828157DD17A9}" type="slidenum">
              <a:rPr lang="en-GB" smtClean="0"/>
              <a:t>‹#›</a:t>
            </a:fld>
            <a:endParaRPr lang="en-GB"/>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7031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3C61705-207F-4674-9AFD-40C7BBC3D982}" type="datetimeFigureOut">
              <a:rPr lang="en-GB" smtClean="0"/>
              <a:t>18/09/2021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FD34048-7890-44A7-AC74-828157DD17A9}" type="slidenum">
              <a:rPr lang="en-GB" smtClean="0"/>
              <a:t>‹#›</a:t>
            </a:fld>
            <a:endParaRPr lang="en-GB"/>
          </a:p>
        </p:txBody>
      </p:sp>
    </p:spTree>
    <p:extLst>
      <p:ext uri="{BB962C8B-B14F-4D97-AF65-F5344CB8AC3E}">
        <p14:creationId xmlns:p14="http://schemas.microsoft.com/office/powerpoint/2010/main" val="35777427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3C61705-207F-4674-9AFD-40C7BBC3D982}" type="datetimeFigureOut">
              <a:rPr lang="en-GB" smtClean="0"/>
              <a:t>18/09/2021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FD34048-7890-44A7-AC74-828157DD17A9}" type="slidenum">
              <a:rPr lang="en-GB" smtClean="0"/>
              <a:t>‹#›</a:t>
            </a:fld>
            <a:endParaRPr lang="en-GB"/>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436144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3C61705-207F-4674-9AFD-40C7BBC3D982}" type="datetimeFigureOut">
              <a:rPr lang="en-GB" smtClean="0"/>
              <a:t>18/09/2021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FD34048-7890-44A7-AC74-828157DD17A9}" type="slidenum">
              <a:rPr lang="en-GB" smtClean="0"/>
              <a:t>‹#›</a:t>
            </a:fld>
            <a:endParaRPr lang="en-GB"/>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88936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C61705-207F-4674-9AFD-40C7BBC3D982}" type="datetimeFigureOut">
              <a:rPr lang="en-GB" smtClean="0"/>
              <a:t>18/09/2021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FD34048-7890-44A7-AC74-828157DD17A9}" type="slidenum">
              <a:rPr lang="en-GB" smtClean="0"/>
              <a:t>‹#›</a:t>
            </a:fld>
            <a:endParaRPr lang="en-GB"/>
          </a:p>
        </p:txBody>
      </p:sp>
    </p:spTree>
    <p:extLst>
      <p:ext uri="{BB962C8B-B14F-4D97-AF65-F5344CB8AC3E}">
        <p14:creationId xmlns:p14="http://schemas.microsoft.com/office/powerpoint/2010/main" val="4233844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3C61705-207F-4674-9AFD-40C7BBC3D982}" type="datetimeFigureOut">
              <a:rPr lang="en-GB" smtClean="0"/>
              <a:t>18/09/2021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FD34048-7890-44A7-AC74-828157DD17A9}" type="slidenum">
              <a:rPr lang="en-GB" smtClean="0"/>
              <a:t>‹#›</a:t>
            </a:fld>
            <a:endParaRPr lang="en-GB"/>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9846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3C61705-207F-4674-9AFD-40C7BBC3D982}" type="datetimeFigureOut">
              <a:rPr lang="en-GB" smtClean="0"/>
              <a:t>18/09/2021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FD34048-7890-44A7-AC74-828157DD17A9}" type="slidenum">
              <a:rPr lang="en-GB" smtClean="0"/>
              <a:t>‹#›</a:t>
            </a:fld>
            <a:endParaRPr lang="en-GB"/>
          </a:p>
        </p:txBody>
      </p:sp>
    </p:spTree>
    <p:extLst>
      <p:ext uri="{BB962C8B-B14F-4D97-AF65-F5344CB8AC3E}">
        <p14:creationId xmlns:p14="http://schemas.microsoft.com/office/powerpoint/2010/main" val="1873349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3C61705-207F-4674-9AFD-40C7BBC3D982}" type="datetimeFigureOut">
              <a:rPr lang="en-GB" smtClean="0"/>
              <a:t>18/09/2021</a:t>
            </a:fld>
            <a:endParaRPr lang="en-GB"/>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FD34048-7890-44A7-AC74-828157DD17A9}" type="slidenum">
              <a:rPr lang="en-GB" smtClean="0"/>
              <a:t>‹#›</a:t>
            </a:fld>
            <a:endParaRPr lang="en-GB"/>
          </a:p>
        </p:txBody>
      </p:sp>
    </p:spTree>
    <p:extLst>
      <p:ext uri="{BB962C8B-B14F-4D97-AF65-F5344CB8AC3E}">
        <p14:creationId xmlns:p14="http://schemas.microsoft.com/office/powerpoint/2010/main" val="22356751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studygyaan.com/data-science-ml/linear-regression-machine-learning-project-for-house-price-prediction" TargetMode="External"/><Relationship Id="rId2" Type="http://schemas.openxmlformats.org/officeDocument/2006/relationships/hyperlink" Target="https://www.kaggle.com/erick5/predicting-house-prices-with-machine-learning" TargetMode="External"/><Relationship Id="rId1" Type="http://schemas.openxmlformats.org/officeDocument/2006/relationships/slideLayout" Target="../slideLayouts/slideLayout2.xml"/><Relationship Id="rId4" Type="http://schemas.openxmlformats.org/officeDocument/2006/relationships/hyperlink" Target="https://loddonhouse.co.uk/?gclid=CjwKCAjw-ZCKBhBkEiwAM4qfF_ZWhedS9VWDcP3TZ5_SVB7xuurHYsU5s4MaQzoRhiVB5fnbA1l1DxoC3G0QAvD_BwE"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solidFill>
            <a:schemeClr val="accent4">
              <a:lumMod val="40000"/>
              <a:lumOff val="60000"/>
            </a:schemeClr>
          </a:solidFill>
        </p:spPr>
        <p:txBody>
          <a:bodyPr>
            <a:normAutofit fontScale="90000"/>
          </a:bodyPr>
          <a:lstStyle/>
          <a:p>
            <a:r>
              <a:rPr lang="en-GB" dirty="0" smtClean="0"/>
              <a:t/>
            </a:r>
            <a:br>
              <a:rPr lang="en-GB" dirty="0" smtClean="0"/>
            </a:br>
            <a:r>
              <a:rPr lang="en-GB" dirty="0" smtClean="0"/>
              <a:t>Project-</a:t>
            </a:r>
            <a:r>
              <a:rPr lang="en-IN" b="1" dirty="0" smtClean="0"/>
              <a:t>Housing Price Prediction</a:t>
            </a:r>
            <a:endParaRPr lang="en-IN" b="1" dirty="0" smtClean="0"/>
          </a:p>
        </p:txBody>
      </p:sp>
      <p:sp>
        <p:nvSpPr>
          <p:cNvPr id="3" name="Subtitle 2"/>
          <p:cNvSpPr>
            <a:spLocks noGrp="1"/>
          </p:cNvSpPr>
          <p:nvPr>
            <p:ph type="subTitle" idx="1"/>
          </p:nvPr>
        </p:nvSpPr>
        <p:spPr>
          <a:solidFill>
            <a:schemeClr val="accent1">
              <a:lumMod val="40000"/>
              <a:lumOff val="60000"/>
            </a:schemeClr>
          </a:solidFill>
          <a:ln>
            <a:solidFill>
              <a:schemeClr val="accent1">
                <a:lumMod val="60000"/>
                <a:lumOff val="40000"/>
              </a:schemeClr>
            </a:solidFill>
          </a:ln>
        </p:spPr>
        <p:txBody>
          <a:bodyPr>
            <a:normAutofit fontScale="85000" lnSpcReduction="20000"/>
          </a:bodyPr>
          <a:lstStyle/>
          <a:p>
            <a:endParaRPr lang="en-GB" dirty="0"/>
          </a:p>
          <a:p>
            <a:r>
              <a:rPr lang="en-IN" sz="2900" b="1" dirty="0"/>
              <a:t>Submitted by:</a:t>
            </a:r>
            <a:endParaRPr lang="en-GB" sz="2900" dirty="0"/>
          </a:p>
          <a:p>
            <a:r>
              <a:rPr lang="en-IN" sz="2900" b="1" dirty="0" smtClean="0"/>
              <a:t>NEHA DIXIT</a:t>
            </a:r>
            <a:endParaRPr lang="en-GB" sz="2900" dirty="0"/>
          </a:p>
          <a:p>
            <a:endParaRPr lang="en-GB" dirty="0"/>
          </a:p>
        </p:txBody>
      </p:sp>
      <p:pic>
        <p:nvPicPr>
          <p:cNvPr id="4" name="Picture 3"/>
          <p:cNvPicPr/>
          <p:nvPr/>
        </p:nvPicPr>
        <p:blipFill rotWithShape="1">
          <a:blip r:embed="rId2">
            <a:extLst>
              <a:ext uri="{28A0092B-C50C-407E-A947-70E740481C1C}">
                <a14:useLocalDpi xmlns:a14="http://schemas.microsoft.com/office/drawing/2010/main" val="0"/>
              </a:ext>
            </a:extLst>
          </a:blip>
          <a:srcRect l="6093" t="35396" r="4003" b="36426"/>
          <a:stretch/>
        </p:blipFill>
        <p:spPr bwMode="auto">
          <a:xfrm>
            <a:off x="4289686" y="-140677"/>
            <a:ext cx="3837709" cy="1600326"/>
          </a:xfrm>
          <a:prstGeom prst="rect">
            <a:avLst/>
          </a:prstGeom>
          <a:noFill/>
          <a:ln>
            <a:noFill/>
          </a:ln>
        </p:spPr>
      </p:pic>
    </p:spTree>
    <p:extLst>
      <p:ext uri="{BB962C8B-B14F-4D97-AF65-F5344CB8AC3E}">
        <p14:creationId xmlns:p14="http://schemas.microsoft.com/office/powerpoint/2010/main" val="12764719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987424"/>
            <a:ext cx="3932237" cy="1229303"/>
          </a:xfrm>
          <a:solidFill>
            <a:schemeClr val="accent4">
              <a:lumMod val="40000"/>
              <a:lumOff val="60000"/>
            </a:schemeClr>
          </a:solidFill>
        </p:spPr>
        <p:txBody>
          <a:bodyPr>
            <a:normAutofit/>
          </a:bodyPr>
          <a:lstStyle/>
          <a:p>
            <a:r>
              <a:rPr lang="en-IN" b="1" dirty="0" smtClean="0"/>
              <a:t>Load Data-</a:t>
            </a:r>
            <a:br>
              <a:rPr lang="en-IN" b="1" dirty="0" smtClean="0"/>
            </a:br>
            <a:r>
              <a:rPr lang="en-IN" b="1" dirty="0" smtClean="0"/>
              <a:t>D</a:t>
            </a:r>
            <a:r>
              <a:rPr lang="en-IN" b="1" dirty="0" smtClean="0"/>
              <a:t>ata Sources and their formats</a:t>
            </a:r>
            <a:endParaRPr lang="en-GB" dirty="0"/>
          </a:p>
        </p:txBody>
      </p:sp>
      <p:pic>
        <p:nvPicPr>
          <p:cNvPr id="6" name="Content Placeholder 5"/>
          <p:cNvPicPr>
            <a:picLocks noGrp="1"/>
          </p:cNvPicPr>
          <p:nvPr>
            <p:ph idx="1"/>
          </p:nvPr>
        </p:nvPicPr>
        <p:blipFill rotWithShape="1">
          <a:blip r:embed="rId2"/>
          <a:stretch/>
        </p:blipFill>
        <p:spPr bwMode="auto">
          <a:xfrm>
            <a:off x="5418138" y="987423"/>
            <a:ext cx="5470525" cy="4364775"/>
          </a:xfrm>
          <a:prstGeom prst="rect">
            <a:avLst/>
          </a:prstGeom>
          <a:ln>
            <a:noFill/>
          </a:ln>
          <a:extLst>
            <a:ext uri="{53640926-AAD7-44D8-BBD7-CCE9431645EC}">
              <a14:shadowObscured xmlns:a14="http://schemas.microsoft.com/office/drawing/2010/main"/>
            </a:ext>
          </a:extLst>
        </p:spPr>
      </p:pic>
      <p:sp>
        <p:nvSpPr>
          <p:cNvPr id="4" name="Text Placeholder 3"/>
          <p:cNvSpPr>
            <a:spLocks noGrp="1"/>
          </p:cNvSpPr>
          <p:nvPr>
            <p:ph type="body" sz="half" idx="2"/>
          </p:nvPr>
        </p:nvSpPr>
        <p:spPr/>
        <p:txBody>
          <a:bodyPr/>
          <a:lstStyle/>
          <a:p>
            <a:r>
              <a:rPr lang="en-IN" dirty="0" smtClean="0"/>
              <a:t>This Dataset is provided by Flip </a:t>
            </a:r>
            <a:r>
              <a:rPr lang="en-IN" dirty="0" err="1" smtClean="0"/>
              <a:t>Robo</a:t>
            </a:r>
            <a:r>
              <a:rPr lang="en-IN" dirty="0" smtClean="0"/>
              <a:t> Technologies CSV format. In this dataset, there are 1460 rows and 81 columns. </a:t>
            </a:r>
          </a:p>
          <a:p>
            <a:endParaRPr lang="en-IN" dirty="0"/>
          </a:p>
          <a:p>
            <a:endParaRPr lang="en-GB" dirty="0" smtClean="0"/>
          </a:p>
          <a:p>
            <a:endParaRPr lang="en-GB" dirty="0"/>
          </a:p>
        </p:txBody>
      </p:sp>
      <p:pic>
        <p:nvPicPr>
          <p:cNvPr id="5" name="Picture 4"/>
          <p:cNvPicPr/>
          <p:nvPr/>
        </p:nvPicPr>
        <p:blipFill rotWithShape="1">
          <a:blip r:embed="rId3"/>
          <a:srcRect l="16785" t="29261" r="49313" b="60985"/>
          <a:stretch/>
        </p:blipFill>
        <p:spPr bwMode="auto">
          <a:xfrm>
            <a:off x="1205345" y="4218176"/>
            <a:ext cx="3566680" cy="113402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5717675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smtClean="0"/>
              <a:t>Check Columns of both Dataset</a:t>
            </a:r>
            <a:endParaRPr lang="en-GB" b="1" dirty="0"/>
          </a:p>
        </p:txBody>
      </p:sp>
      <p:sp>
        <p:nvSpPr>
          <p:cNvPr id="6" name="Content Placeholder 5"/>
          <p:cNvSpPr>
            <a:spLocks noGrp="1"/>
          </p:cNvSpPr>
          <p:nvPr>
            <p:ph sz="half" idx="1"/>
          </p:nvPr>
        </p:nvSpPr>
        <p:spPr/>
        <p:txBody>
          <a:bodyPr/>
          <a:lstStyle/>
          <a:p>
            <a:pPr marL="0" indent="0">
              <a:buNone/>
            </a:pPr>
            <a:r>
              <a:rPr lang="en-GB" dirty="0" smtClean="0"/>
              <a:t>#</a:t>
            </a:r>
            <a:r>
              <a:rPr lang="en-GB" dirty="0" err="1" smtClean="0"/>
              <a:t>letscheck</a:t>
            </a:r>
            <a:r>
              <a:rPr lang="en-GB" dirty="0" smtClean="0"/>
              <a:t> columns name of both dataset</a:t>
            </a:r>
          </a:p>
          <a:p>
            <a:pPr marL="0" indent="0">
              <a:buNone/>
            </a:pPr>
            <a:r>
              <a:rPr lang="en-GB" dirty="0" smtClean="0"/>
              <a:t>print(</a:t>
            </a:r>
            <a:r>
              <a:rPr lang="en-GB" dirty="0" err="1" smtClean="0"/>
              <a:t>train.columns</a:t>
            </a:r>
            <a:r>
              <a:rPr lang="en-GB" dirty="0" smtClean="0"/>
              <a:t>)</a:t>
            </a:r>
          </a:p>
          <a:p>
            <a:pPr marL="0" indent="0">
              <a:buNone/>
            </a:pPr>
            <a:r>
              <a:rPr lang="en-GB" dirty="0" smtClean="0"/>
              <a:t>print("**********")</a:t>
            </a:r>
          </a:p>
          <a:p>
            <a:pPr marL="0" indent="0">
              <a:buNone/>
            </a:pPr>
            <a:r>
              <a:rPr lang="en-GB" dirty="0" smtClean="0"/>
              <a:t>print(</a:t>
            </a:r>
            <a:r>
              <a:rPr lang="en-GB" dirty="0" err="1" smtClean="0"/>
              <a:t>test.columns</a:t>
            </a:r>
            <a:r>
              <a:rPr lang="en-GB" dirty="0" smtClean="0"/>
              <a:t>)</a:t>
            </a:r>
          </a:p>
          <a:p>
            <a:endParaRPr lang="en-GB" dirty="0"/>
          </a:p>
        </p:txBody>
      </p:sp>
      <p:pic>
        <p:nvPicPr>
          <p:cNvPr id="7" name="Content Placeholder 6"/>
          <p:cNvPicPr>
            <a:picLocks noGrp="1"/>
          </p:cNvPicPr>
          <p:nvPr>
            <p:ph sz="half" idx="2"/>
          </p:nvPr>
        </p:nvPicPr>
        <p:blipFill rotWithShape="1">
          <a:blip r:embed="rId2"/>
          <a:stretch/>
        </p:blipFill>
        <p:spPr bwMode="auto">
          <a:xfrm>
            <a:off x="6181725" y="2889303"/>
            <a:ext cx="4718050" cy="265260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551897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smtClean="0">
                <a:solidFill>
                  <a:schemeClr val="tx1"/>
                </a:solidFill>
              </a:rPr>
              <a:t>Check information's of Datasets</a:t>
            </a:r>
            <a:endParaRPr lang="en-GB" b="1" dirty="0">
              <a:solidFill>
                <a:schemeClr val="tx1"/>
              </a:solidFill>
            </a:endParaRPr>
          </a:p>
        </p:txBody>
      </p:sp>
      <p:sp>
        <p:nvSpPr>
          <p:cNvPr id="3" name="Content Placeholder 2"/>
          <p:cNvSpPr>
            <a:spLocks noGrp="1"/>
          </p:cNvSpPr>
          <p:nvPr>
            <p:ph sz="half" idx="1"/>
          </p:nvPr>
        </p:nvSpPr>
        <p:spPr/>
        <p:txBody>
          <a:bodyPr/>
          <a:lstStyle/>
          <a:p>
            <a:r>
              <a:rPr lang="en-IN" dirty="0"/>
              <a:t>#check information of train and test dataset to find null values and type of columns</a:t>
            </a:r>
            <a:endParaRPr lang="en-GB" dirty="0"/>
          </a:p>
          <a:p>
            <a:r>
              <a:rPr lang="en-IN" dirty="0"/>
              <a:t>print(test.info())</a:t>
            </a:r>
            <a:endParaRPr lang="en-GB" dirty="0"/>
          </a:p>
          <a:p>
            <a:r>
              <a:rPr lang="en-IN" dirty="0"/>
              <a:t>print('**********************')</a:t>
            </a:r>
            <a:endParaRPr lang="en-GB" dirty="0"/>
          </a:p>
          <a:p>
            <a:r>
              <a:rPr lang="en-IN" dirty="0"/>
              <a:t>print(train.info())</a:t>
            </a:r>
            <a:endParaRPr lang="en-GB" dirty="0"/>
          </a:p>
          <a:p>
            <a:endParaRPr lang="en-GB" dirty="0"/>
          </a:p>
        </p:txBody>
      </p:sp>
      <p:pic>
        <p:nvPicPr>
          <p:cNvPr id="5" name="Content Placeholder 4"/>
          <p:cNvPicPr>
            <a:picLocks noGrp="1"/>
          </p:cNvPicPr>
          <p:nvPr>
            <p:ph sz="half" idx="2"/>
          </p:nvPr>
        </p:nvPicPr>
        <p:blipFill rotWithShape="1">
          <a:blip r:embed="rId2"/>
          <a:srcRect l="7146" t="16551" r="30700" b="25813"/>
          <a:stretch/>
        </p:blipFill>
        <p:spPr bwMode="auto">
          <a:xfrm>
            <a:off x="6172200" y="2285999"/>
            <a:ext cx="5181600" cy="376843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924875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0" y="689789"/>
            <a:ext cx="6096000" cy="5478423"/>
          </a:xfrm>
          <a:prstGeom prst="rect">
            <a:avLst/>
          </a:prstGeom>
        </p:spPr>
        <p:txBody>
          <a:bodyPr>
            <a:spAutoFit/>
          </a:bodyPr>
          <a:lstStyle/>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&lt;class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pandas.core.frame.DataFrame</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'&gt;</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RangeIndex</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entries, 0 to 291</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Data columns (total 79 columns):</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   Column         Non-Null Count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Dtype</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         --------------  -----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0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MSSubClass</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int64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MSZoning</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LotFrontage</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247 non-null    float64</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3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LotArea</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int64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4   Street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5   Alley          14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6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LotShape</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7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LandContour</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8   Utilities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9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LotConfig</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10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LandSlope</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11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Neighborhood</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12  Condition1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13  Condition2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14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BldgType</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15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HouseStyle</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16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OverallQual</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int64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17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OverallCond</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int64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18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YearBuilt</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int64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19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YearRemodAdd</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int64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20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RoofStyle</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21  </a:t>
            </a:r>
            <a:r>
              <a:rPr lang="en-GB" dirty="0" err="1">
                <a:solidFill>
                  <a:srgbClr val="000000"/>
                </a:solidFill>
                <a:latin typeface="Tahoma" panose="020B0604030504040204" pitchFamily="34" charset="0"/>
                <a:ea typeface="Times New Roman" panose="02020603050405020304" pitchFamily="18" charset="0"/>
                <a:cs typeface="Mangal" panose="02040503050203030202" pitchFamily="18" charset="0"/>
              </a:rPr>
              <a:t>RoofMatl</a:t>
            </a: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292 non-null    object </a:t>
            </a:r>
            <a:endParaRPr lang="en-GB" sz="2400" dirty="0" smtClean="0">
              <a:effectLst/>
              <a:latin typeface="Calibri" panose="020F0502020204030204" pitchFamily="34" charset="0"/>
              <a:ea typeface="Calibri" panose="020F0502020204030204" pitchFamily="34" charset="0"/>
              <a:cs typeface="Mangal" panose="02040503050203030202" pitchFamily="18" charset="0"/>
            </a:endParaRPr>
          </a:p>
          <a:p>
            <a:pPr fontAlgn="base" latinLnBrk="1">
              <a:lnSpc>
                <a:spcPts val="1455"/>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dirty="0">
                <a:solidFill>
                  <a:srgbClr val="000000"/>
                </a:solidFill>
                <a:latin typeface="Tahoma" panose="020B0604030504040204" pitchFamily="34" charset="0"/>
                <a:ea typeface="Times New Roman" panose="02020603050405020304" pitchFamily="18" charset="0"/>
                <a:cs typeface="Mangal" panose="02040503050203030202" pitchFamily="18" charset="0"/>
              </a:rPr>
              <a:t> 22  Exterior1st    292 non-null    object </a:t>
            </a:r>
            <a:endParaRPr lang="en-GB" sz="2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42049516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smtClean="0">
                <a:solidFill>
                  <a:schemeClr val="tx1"/>
                </a:solidFill>
              </a:rPr>
              <a:t>Check the Data Types</a:t>
            </a:r>
            <a:endParaRPr lang="en-GB" b="1" dirty="0">
              <a:solidFill>
                <a:schemeClr val="tx1"/>
              </a:solidFill>
            </a:endParaRPr>
          </a:p>
        </p:txBody>
      </p:sp>
      <p:sp>
        <p:nvSpPr>
          <p:cNvPr id="3" name="Content Placeholder 2"/>
          <p:cNvSpPr>
            <a:spLocks noGrp="1"/>
          </p:cNvSpPr>
          <p:nvPr>
            <p:ph sz="half" idx="1"/>
          </p:nvPr>
        </p:nvSpPr>
        <p:spPr/>
        <p:txBody>
          <a:bodyPr/>
          <a:lstStyle/>
          <a:p>
            <a:pPr marL="0" indent="0">
              <a:buNone/>
            </a:pPr>
            <a:endParaRPr lang="en-IN" dirty="0" smtClean="0"/>
          </a:p>
          <a:p>
            <a:pPr marL="0" indent="0">
              <a:buNone/>
            </a:pPr>
            <a:r>
              <a:rPr lang="en-IN" dirty="0" smtClean="0"/>
              <a:t>Check </a:t>
            </a:r>
            <a:r>
              <a:rPr lang="en-IN" dirty="0"/>
              <a:t>the Data type</a:t>
            </a:r>
            <a:endParaRPr lang="en-GB" dirty="0"/>
          </a:p>
          <a:p>
            <a:pPr marL="0" indent="0">
              <a:buNone/>
            </a:pPr>
            <a:r>
              <a:rPr lang="en-IN" dirty="0"/>
              <a:t>print(</a:t>
            </a:r>
            <a:r>
              <a:rPr lang="en-IN" dirty="0" err="1"/>
              <a:t>test.dtypes</a:t>
            </a:r>
            <a:r>
              <a:rPr lang="en-IN" dirty="0"/>
              <a:t>)</a:t>
            </a:r>
            <a:endParaRPr lang="en-GB" dirty="0"/>
          </a:p>
          <a:p>
            <a:pPr marL="0" indent="0">
              <a:buNone/>
            </a:pPr>
            <a:r>
              <a:rPr lang="en-IN" dirty="0"/>
              <a:t>print('**************')</a:t>
            </a:r>
            <a:endParaRPr lang="en-GB" dirty="0"/>
          </a:p>
          <a:p>
            <a:pPr marL="0" indent="0">
              <a:buNone/>
            </a:pPr>
            <a:r>
              <a:rPr lang="en-IN" dirty="0"/>
              <a:t>print(</a:t>
            </a:r>
            <a:r>
              <a:rPr lang="en-IN" dirty="0" err="1"/>
              <a:t>train.dtypes</a:t>
            </a:r>
            <a:r>
              <a:rPr lang="en-IN" dirty="0"/>
              <a:t>)</a:t>
            </a:r>
            <a:endParaRPr lang="en-GB" dirty="0"/>
          </a:p>
          <a:p>
            <a:endParaRPr lang="en-GB" dirty="0"/>
          </a:p>
        </p:txBody>
      </p:sp>
      <p:pic>
        <p:nvPicPr>
          <p:cNvPr id="5" name="Content Placeholder 4"/>
          <p:cNvPicPr>
            <a:picLocks noGrp="1"/>
          </p:cNvPicPr>
          <p:nvPr>
            <p:ph sz="half" idx="2"/>
          </p:nvPr>
        </p:nvPicPr>
        <p:blipFill rotWithShape="1">
          <a:blip r:embed="rId2"/>
          <a:stretch/>
        </p:blipFill>
        <p:spPr bwMode="auto">
          <a:xfrm>
            <a:off x="6181725" y="2715065"/>
            <a:ext cx="4718050" cy="282684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29106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Data </a:t>
            </a:r>
            <a:r>
              <a:rPr lang="en-IN" b="1" dirty="0" err="1"/>
              <a:t>Preprocessing</a:t>
            </a:r>
            <a:r>
              <a:rPr lang="en-IN" b="1" dirty="0"/>
              <a:t> </a:t>
            </a:r>
            <a:r>
              <a:rPr lang="en-IN" b="1" dirty="0" smtClean="0"/>
              <a:t>Done</a:t>
            </a:r>
            <a:endParaRPr lang="en-GB" dirty="0"/>
          </a:p>
        </p:txBody>
      </p:sp>
      <p:sp>
        <p:nvSpPr>
          <p:cNvPr id="3" name="Content Placeholder 2"/>
          <p:cNvSpPr>
            <a:spLocks noGrp="1"/>
          </p:cNvSpPr>
          <p:nvPr>
            <p:ph idx="1"/>
          </p:nvPr>
        </p:nvSpPr>
        <p:spPr/>
        <p:txBody>
          <a:bodyPr/>
          <a:lstStyle/>
          <a:p>
            <a:pPr lvl="1"/>
            <a:r>
              <a:rPr lang="en-IN" dirty="0"/>
              <a:t>I checked the information, data types, null values, correlation of the independent and dependent features and f</a:t>
            </a:r>
            <a:r>
              <a:rPr lang="en-IN" b="1" dirty="0"/>
              <a:t>rom the correlation table. </a:t>
            </a:r>
            <a:endParaRPr lang="en-GB" sz="3200" dirty="0"/>
          </a:p>
          <a:p>
            <a:pPr lvl="1"/>
            <a:r>
              <a:rPr lang="en-IN" dirty="0"/>
              <a:t>Some columns can’t have any negative value, so those columns were treated accordingly.</a:t>
            </a:r>
            <a:endParaRPr lang="en-GB" sz="3200" dirty="0"/>
          </a:p>
          <a:p>
            <a:pPr lvl="1"/>
            <a:r>
              <a:rPr lang="en-IN" dirty="0"/>
              <a:t>Treated Null vales accordingly columns type.</a:t>
            </a:r>
            <a:endParaRPr lang="en-GB" sz="3200" dirty="0"/>
          </a:p>
          <a:p>
            <a:pPr lvl="1"/>
            <a:r>
              <a:rPr lang="en-IN" dirty="0" err="1"/>
              <a:t>Skewness,Outliers</a:t>
            </a:r>
            <a:r>
              <a:rPr lang="en-IN" dirty="0"/>
              <a:t> are treated manually for the features giving some important information, and then the threshold values were set to make the data free from outliers.</a:t>
            </a:r>
            <a:endParaRPr lang="en-GB" sz="3200" dirty="0"/>
          </a:p>
          <a:p>
            <a:pPr lvl="1"/>
            <a:r>
              <a:rPr lang="en-IN" dirty="0"/>
              <a:t>Applied </a:t>
            </a:r>
            <a:r>
              <a:rPr lang="en-IN" dirty="0" err="1"/>
              <a:t>StandardScaler</a:t>
            </a:r>
            <a:r>
              <a:rPr lang="en-IN" dirty="0"/>
              <a:t>.</a:t>
            </a:r>
            <a:endParaRPr lang="en-GB" sz="3200" dirty="0"/>
          </a:p>
          <a:p>
            <a:pPr lvl="1"/>
            <a:r>
              <a:rPr lang="en-IN" dirty="0"/>
              <a:t>Applied various machine learning model and compared it.</a:t>
            </a:r>
            <a:endParaRPr lang="en-GB" sz="3200" dirty="0"/>
          </a:p>
          <a:p>
            <a:endParaRPr lang="en-GB" dirty="0"/>
          </a:p>
        </p:txBody>
      </p:sp>
    </p:spTree>
    <p:extLst>
      <p:ext uri="{BB962C8B-B14F-4D97-AF65-F5344CB8AC3E}">
        <p14:creationId xmlns:p14="http://schemas.microsoft.com/office/powerpoint/2010/main" val="29024986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smtClean="0"/>
              <a:t>Handling Missing Values</a:t>
            </a:r>
            <a:endParaRPr lang="en-GB" dirty="0"/>
          </a:p>
        </p:txBody>
      </p:sp>
      <p:sp>
        <p:nvSpPr>
          <p:cNvPr id="3" name="Content Placeholder 2"/>
          <p:cNvSpPr>
            <a:spLocks noGrp="1"/>
          </p:cNvSpPr>
          <p:nvPr>
            <p:ph sz="half" idx="1"/>
          </p:nvPr>
        </p:nvSpPr>
        <p:spPr/>
        <p:txBody>
          <a:bodyPr>
            <a:normAutofit fontScale="62500" lnSpcReduction="20000"/>
          </a:bodyPr>
          <a:lstStyle/>
          <a:p>
            <a:pPr marL="0" indent="0">
              <a:buNone/>
            </a:pPr>
            <a:r>
              <a:rPr lang="en-IN" dirty="0" smtClean="0"/>
              <a:t># Let's check the missing values of top 30 columns</a:t>
            </a:r>
            <a:endParaRPr lang="en-GB" dirty="0" smtClean="0"/>
          </a:p>
          <a:p>
            <a:pPr marL="0" indent="0">
              <a:buNone/>
            </a:pPr>
            <a:r>
              <a:rPr lang="en-IN" dirty="0" smtClean="0"/>
              <a:t>print(</a:t>
            </a:r>
            <a:r>
              <a:rPr lang="en-IN" dirty="0" err="1" smtClean="0"/>
              <a:t>train.isnull</a:t>
            </a:r>
            <a:r>
              <a:rPr lang="en-IN" dirty="0" smtClean="0"/>
              <a:t>().</a:t>
            </a:r>
            <a:r>
              <a:rPr lang="en-IN" dirty="0" err="1" smtClean="0"/>
              <a:t>values.any</a:t>
            </a:r>
            <a:r>
              <a:rPr lang="en-IN" dirty="0" smtClean="0"/>
              <a:t>())</a:t>
            </a:r>
            <a:endParaRPr lang="en-GB" dirty="0" smtClean="0"/>
          </a:p>
          <a:p>
            <a:pPr marL="0" indent="0">
              <a:buNone/>
            </a:pPr>
            <a:r>
              <a:rPr lang="en-IN" dirty="0" smtClean="0"/>
              <a:t>print("********************")</a:t>
            </a:r>
            <a:endParaRPr lang="en-GB" dirty="0" smtClean="0"/>
          </a:p>
          <a:p>
            <a:pPr marL="0" indent="0">
              <a:buNone/>
            </a:pPr>
            <a:r>
              <a:rPr lang="en-IN" dirty="0" smtClean="0"/>
              <a:t>print(</a:t>
            </a:r>
            <a:r>
              <a:rPr lang="en-IN" dirty="0" err="1" smtClean="0"/>
              <a:t>train.isnull</a:t>
            </a:r>
            <a:r>
              <a:rPr lang="en-IN" dirty="0" smtClean="0"/>
              <a:t>().sum().</a:t>
            </a:r>
            <a:r>
              <a:rPr lang="en-IN" dirty="0" err="1" smtClean="0"/>
              <a:t>sort_values</a:t>
            </a:r>
            <a:r>
              <a:rPr lang="en-IN" dirty="0" smtClean="0"/>
              <a:t>(ascending = False).head(30))</a:t>
            </a:r>
            <a:endParaRPr lang="en-GB" dirty="0" smtClean="0"/>
          </a:p>
          <a:p>
            <a:pPr marL="0" indent="0">
              <a:buNone/>
            </a:pPr>
            <a:r>
              <a:rPr lang="en-IN" dirty="0" smtClean="0"/>
              <a:t>print("******************************************")</a:t>
            </a:r>
            <a:endParaRPr lang="en-GB" dirty="0" smtClean="0"/>
          </a:p>
          <a:p>
            <a:pPr marL="0" indent="0">
              <a:buNone/>
            </a:pPr>
            <a:r>
              <a:rPr lang="en-IN" dirty="0" smtClean="0"/>
              <a:t>print(</a:t>
            </a:r>
            <a:r>
              <a:rPr lang="en-IN" dirty="0" err="1" smtClean="0"/>
              <a:t>test.isnull</a:t>
            </a:r>
            <a:r>
              <a:rPr lang="en-IN" dirty="0" smtClean="0"/>
              <a:t>().sum().</a:t>
            </a:r>
            <a:r>
              <a:rPr lang="en-IN" dirty="0" err="1" smtClean="0"/>
              <a:t>sort_values</a:t>
            </a:r>
            <a:r>
              <a:rPr lang="en-IN" dirty="0" smtClean="0"/>
              <a:t>(ascending = False).head(30))</a:t>
            </a:r>
            <a:endParaRPr lang="en-GB" dirty="0" smtClean="0"/>
          </a:p>
          <a:p>
            <a:endParaRPr lang="en-GB" dirty="0"/>
          </a:p>
        </p:txBody>
      </p:sp>
      <p:sp>
        <p:nvSpPr>
          <p:cNvPr id="4" name="Content Placeholder 3"/>
          <p:cNvSpPr>
            <a:spLocks noGrp="1"/>
          </p:cNvSpPr>
          <p:nvPr>
            <p:ph sz="half" idx="2"/>
          </p:nvPr>
        </p:nvSpPr>
        <p:spPr/>
        <p:txBody>
          <a:bodyPr>
            <a:normAutofit fontScale="62500" lnSpcReduction="20000"/>
          </a:bodyPr>
          <a:lstStyle/>
          <a:p>
            <a:r>
              <a:rPr lang="en-GB" dirty="0" smtClean="0"/>
              <a:t>Observation:</a:t>
            </a:r>
          </a:p>
          <a:p>
            <a:r>
              <a:rPr lang="en-GB" dirty="0" smtClean="0"/>
              <a:t>In train dataset There are 18 columns that have missing values. Major missing values columns are </a:t>
            </a:r>
            <a:r>
              <a:rPr lang="en-GB" dirty="0" err="1" smtClean="0"/>
              <a:t>PoolQC</a:t>
            </a:r>
            <a:r>
              <a:rPr lang="en-GB" dirty="0" smtClean="0"/>
              <a:t>, 1124-in </a:t>
            </a:r>
            <a:r>
              <a:rPr lang="en-GB" dirty="0" err="1" smtClean="0"/>
              <a:t>MiscFeature</a:t>
            </a:r>
            <a:r>
              <a:rPr lang="en-GB" dirty="0" smtClean="0"/>
              <a:t>, 11091-in Alley, 931-in Fence, 551-in </a:t>
            </a:r>
            <a:r>
              <a:rPr lang="en-GB" dirty="0" err="1" smtClean="0"/>
              <a:t>FireplaceQu</a:t>
            </a:r>
            <a:endParaRPr lang="en-GB" dirty="0" smtClean="0"/>
          </a:p>
          <a:p>
            <a:r>
              <a:rPr lang="en-GB" dirty="0" smtClean="0"/>
              <a:t>There are 1161-missing values in the column </a:t>
            </a:r>
            <a:r>
              <a:rPr lang="en-GB" dirty="0" err="1" smtClean="0"/>
              <a:t>PoolQC</a:t>
            </a:r>
            <a:r>
              <a:rPr lang="en-GB" dirty="0" smtClean="0"/>
              <a:t>, 1124-in </a:t>
            </a:r>
            <a:r>
              <a:rPr lang="en-GB" dirty="0" err="1" smtClean="0"/>
              <a:t>MiscFeature</a:t>
            </a:r>
            <a:r>
              <a:rPr lang="en-GB" dirty="0" smtClean="0"/>
              <a:t>, 11091-in Alley, 931-in Fence, 551-in FireplaceQu,214- in </a:t>
            </a:r>
            <a:r>
              <a:rPr lang="en-GB" dirty="0" err="1" smtClean="0"/>
              <a:t>LotFrontage</a:t>
            </a:r>
            <a:r>
              <a:rPr lang="en-GB" dirty="0" smtClean="0"/>
              <a:t>, 64-each in </a:t>
            </a:r>
            <a:r>
              <a:rPr lang="en-GB" dirty="0" err="1" smtClean="0"/>
              <a:t>GarageType</a:t>
            </a:r>
            <a:r>
              <a:rPr lang="en-GB" dirty="0" smtClean="0"/>
              <a:t>, </a:t>
            </a:r>
            <a:r>
              <a:rPr lang="en-GB" dirty="0" err="1" smtClean="0"/>
              <a:t>GarageCond</a:t>
            </a:r>
            <a:r>
              <a:rPr lang="en-GB" dirty="0" smtClean="0"/>
              <a:t>, </a:t>
            </a:r>
            <a:r>
              <a:rPr lang="en-GB" dirty="0" err="1" smtClean="0"/>
              <a:t>GarageYrBlt</a:t>
            </a:r>
            <a:r>
              <a:rPr lang="en-GB" dirty="0" smtClean="0"/>
              <a:t>, </a:t>
            </a:r>
            <a:r>
              <a:rPr lang="en-GB" dirty="0" err="1" smtClean="0"/>
              <a:t>GarageFinish</a:t>
            </a:r>
            <a:r>
              <a:rPr lang="en-GB" dirty="0" smtClean="0"/>
              <a:t>, </a:t>
            </a:r>
            <a:r>
              <a:rPr lang="en-GB" dirty="0" err="1" smtClean="0"/>
              <a:t>GarageQual</a:t>
            </a:r>
            <a:r>
              <a:rPr lang="en-GB" dirty="0" smtClean="0"/>
              <a:t>, 31-in </a:t>
            </a:r>
            <a:r>
              <a:rPr lang="en-GB" dirty="0" err="1" smtClean="0"/>
              <a:t>BsmtExposure</a:t>
            </a:r>
            <a:r>
              <a:rPr lang="en-GB" dirty="0" smtClean="0"/>
              <a:t> and BsmtFinType2, 30-in </a:t>
            </a:r>
            <a:r>
              <a:rPr lang="en-GB" dirty="0" err="1" smtClean="0"/>
              <a:t>BsmtCond</a:t>
            </a:r>
            <a:r>
              <a:rPr lang="en-GB" dirty="0" smtClean="0"/>
              <a:t> and </a:t>
            </a:r>
            <a:r>
              <a:rPr lang="en-GB" dirty="0" err="1" smtClean="0"/>
              <a:t>BsmtQual</a:t>
            </a:r>
            <a:r>
              <a:rPr lang="en-GB" dirty="0" smtClean="0"/>
              <a:t>, 7-in </a:t>
            </a:r>
            <a:r>
              <a:rPr lang="en-GB" dirty="0" err="1" smtClean="0"/>
              <a:t>MasVnrArea</a:t>
            </a:r>
            <a:r>
              <a:rPr lang="en-GB" dirty="0" smtClean="0"/>
              <a:t> and </a:t>
            </a:r>
            <a:r>
              <a:rPr lang="en-GB" dirty="0" err="1" smtClean="0"/>
              <a:t>MasVnrType</a:t>
            </a:r>
            <a:r>
              <a:rPr lang="en-GB" dirty="0" smtClean="0"/>
              <a:t> present in our dataset.</a:t>
            </a:r>
          </a:p>
          <a:p>
            <a:r>
              <a:rPr lang="en-GB" dirty="0" smtClean="0"/>
              <a:t>IN test Dataset There are 19 columns that have missing values. Major missing values columns are </a:t>
            </a:r>
            <a:r>
              <a:rPr lang="en-GB" dirty="0" err="1" smtClean="0"/>
              <a:t>PoolQC</a:t>
            </a:r>
            <a:r>
              <a:rPr lang="en-GB" dirty="0" smtClean="0"/>
              <a:t> 292 </a:t>
            </a:r>
            <a:r>
              <a:rPr lang="en-GB" dirty="0" err="1" smtClean="0"/>
              <a:t>MiscFeature</a:t>
            </a:r>
            <a:r>
              <a:rPr lang="en-GB" dirty="0" smtClean="0"/>
              <a:t> 282 Alley 278 Fence 248 </a:t>
            </a:r>
            <a:r>
              <a:rPr lang="en-GB" dirty="0" err="1" smtClean="0"/>
              <a:t>FireplaceQu</a:t>
            </a:r>
            <a:r>
              <a:rPr lang="en-GB" dirty="0" smtClean="0"/>
              <a:t> 139</a:t>
            </a:r>
          </a:p>
          <a:p>
            <a:endParaRPr lang="en-GB" dirty="0"/>
          </a:p>
        </p:txBody>
      </p:sp>
    </p:spTree>
    <p:extLst>
      <p:ext uri="{BB962C8B-B14F-4D97-AF65-F5344CB8AC3E}">
        <p14:creationId xmlns:p14="http://schemas.microsoft.com/office/powerpoint/2010/main" val="31204969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smtClean="0"/>
              <a:t>Check Percentage of Missing Values</a:t>
            </a:r>
            <a:endParaRPr lang="en-GB" b="1" dirty="0"/>
          </a:p>
        </p:txBody>
      </p:sp>
      <p:sp>
        <p:nvSpPr>
          <p:cNvPr id="3" name="Text Placeholder 2"/>
          <p:cNvSpPr>
            <a:spLocks noGrp="1"/>
          </p:cNvSpPr>
          <p:nvPr>
            <p:ph type="body" idx="1"/>
          </p:nvPr>
        </p:nvSpPr>
        <p:spPr/>
        <p:txBody>
          <a:bodyPr>
            <a:normAutofit fontScale="32500" lnSpcReduction="20000"/>
          </a:bodyPr>
          <a:lstStyle/>
          <a:p>
            <a:endParaRPr lang="en-IN" dirty="0" smtClean="0"/>
          </a:p>
          <a:p>
            <a:r>
              <a:rPr lang="en-IN" dirty="0" smtClean="0"/>
              <a:t>Total </a:t>
            </a:r>
            <a:r>
              <a:rPr lang="en-IN" dirty="0"/>
              <a:t>Missing Value </a:t>
            </a:r>
            <a:r>
              <a:rPr lang="en-IN" dirty="0" smtClean="0"/>
              <a:t>Percentage </a:t>
            </a:r>
            <a:r>
              <a:rPr lang="en-IN" dirty="0"/>
              <a:t>for Train dataset</a:t>
            </a:r>
            <a:endParaRPr lang="en-GB" dirty="0"/>
          </a:p>
          <a:p>
            <a:endParaRPr lang="en-GB" dirty="0"/>
          </a:p>
        </p:txBody>
      </p:sp>
      <p:pic>
        <p:nvPicPr>
          <p:cNvPr id="7" name="Content Placeholder 6"/>
          <p:cNvPicPr>
            <a:picLocks noGrp="1"/>
          </p:cNvPicPr>
          <p:nvPr>
            <p:ph sz="half" idx="2"/>
          </p:nvPr>
        </p:nvPicPr>
        <p:blipFill rotWithShape="1">
          <a:blip r:embed="rId2"/>
          <a:stretch/>
        </p:blipFill>
        <p:spPr bwMode="auto">
          <a:xfrm>
            <a:off x="1313660" y="3243263"/>
            <a:ext cx="4681529" cy="2632075"/>
          </a:xfrm>
          <a:prstGeom prst="rect">
            <a:avLst/>
          </a:prstGeom>
          <a:ln>
            <a:noFill/>
          </a:ln>
          <a:extLst>
            <a:ext uri="{53640926-AAD7-44D8-BBD7-CCE9431645EC}">
              <a14:shadowObscured xmlns:a14="http://schemas.microsoft.com/office/drawing/2010/main"/>
            </a:ext>
          </a:extLst>
        </p:spPr>
      </p:pic>
      <p:sp>
        <p:nvSpPr>
          <p:cNvPr id="5" name="Text Placeholder 4"/>
          <p:cNvSpPr>
            <a:spLocks noGrp="1"/>
          </p:cNvSpPr>
          <p:nvPr>
            <p:ph type="body" sz="quarter" idx="3"/>
          </p:nvPr>
        </p:nvSpPr>
        <p:spPr/>
        <p:txBody>
          <a:bodyPr>
            <a:normAutofit fontScale="32500" lnSpcReduction="20000"/>
          </a:bodyPr>
          <a:lstStyle/>
          <a:p>
            <a:endParaRPr lang="en-IN" dirty="0" smtClean="0"/>
          </a:p>
          <a:p>
            <a:r>
              <a:rPr lang="en-IN" dirty="0" smtClean="0"/>
              <a:t>Total </a:t>
            </a:r>
            <a:r>
              <a:rPr lang="en-IN" dirty="0"/>
              <a:t>Missing Value </a:t>
            </a:r>
            <a:r>
              <a:rPr lang="en-IN" dirty="0" smtClean="0"/>
              <a:t>Percentage </a:t>
            </a:r>
            <a:r>
              <a:rPr lang="en-IN" dirty="0"/>
              <a:t>for </a:t>
            </a:r>
            <a:r>
              <a:rPr lang="en-IN" dirty="0" smtClean="0"/>
              <a:t>Test </a:t>
            </a:r>
            <a:r>
              <a:rPr lang="en-IN" dirty="0"/>
              <a:t>dataset</a:t>
            </a:r>
            <a:endParaRPr lang="en-GB" dirty="0"/>
          </a:p>
          <a:p>
            <a:endParaRPr lang="en-GB" dirty="0"/>
          </a:p>
        </p:txBody>
      </p:sp>
      <p:pic>
        <p:nvPicPr>
          <p:cNvPr id="8" name="Content Placeholder 7"/>
          <p:cNvPicPr>
            <a:picLocks noGrp="1"/>
          </p:cNvPicPr>
          <p:nvPr>
            <p:ph sz="quarter" idx="4"/>
          </p:nvPr>
        </p:nvPicPr>
        <p:blipFill rotWithShape="1">
          <a:blip r:embed="rId3"/>
          <a:stretch/>
        </p:blipFill>
        <p:spPr bwMode="auto">
          <a:xfrm>
            <a:off x="6198398" y="3243263"/>
            <a:ext cx="4681529" cy="26320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750359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a:solidFill>
                  <a:schemeClr val="tx1"/>
                </a:solidFill>
              </a:rPr>
              <a:t>E</a:t>
            </a:r>
            <a:r>
              <a:rPr lang="en-GB" b="1" dirty="0" smtClean="0">
                <a:solidFill>
                  <a:schemeClr val="tx1"/>
                </a:solidFill>
              </a:rPr>
              <a:t>xplore the categorical columns</a:t>
            </a:r>
            <a:endParaRPr lang="en-GB" b="1" dirty="0">
              <a:solidFill>
                <a:schemeClr val="tx1"/>
              </a:solidFill>
            </a:endParaRPr>
          </a:p>
        </p:txBody>
      </p:sp>
      <p:sp>
        <p:nvSpPr>
          <p:cNvPr id="3" name="Content Placeholder 2"/>
          <p:cNvSpPr>
            <a:spLocks noGrp="1"/>
          </p:cNvSpPr>
          <p:nvPr>
            <p:ph sz="half" idx="1"/>
          </p:nvPr>
        </p:nvSpPr>
        <p:spPr/>
        <p:txBody>
          <a:bodyPr>
            <a:normAutofit fontScale="85000" lnSpcReduction="20000"/>
          </a:bodyPr>
          <a:lstStyle/>
          <a:p>
            <a:pPr marL="0" indent="0">
              <a:buNone/>
            </a:pPr>
            <a:r>
              <a:rPr lang="en-GB" dirty="0" smtClean="0"/>
              <a:t># Let's explore the categorical columns</a:t>
            </a:r>
          </a:p>
          <a:p>
            <a:pPr marL="0" indent="0">
              <a:buNone/>
            </a:pPr>
            <a:endParaRPr lang="en-GB" dirty="0" smtClean="0"/>
          </a:p>
          <a:p>
            <a:pPr marL="0" indent="0">
              <a:buNone/>
            </a:pPr>
            <a:r>
              <a:rPr lang="en-GB" dirty="0" smtClean="0"/>
              <a:t>for column in </a:t>
            </a:r>
            <a:r>
              <a:rPr lang="en-GB" dirty="0" err="1" smtClean="0"/>
              <a:t>train.columns</a:t>
            </a:r>
            <a:r>
              <a:rPr lang="en-GB" dirty="0" smtClean="0"/>
              <a:t>:</a:t>
            </a:r>
          </a:p>
          <a:p>
            <a:pPr marL="0" indent="0">
              <a:buNone/>
            </a:pPr>
            <a:r>
              <a:rPr lang="en-GB" dirty="0" smtClean="0"/>
              <a:t>    if train[column].</a:t>
            </a:r>
            <a:r>
              <a:rPr lang="en-GB" dirty="0" err="1" smtClean="0"/>
              <a:t>dtypes</a:t>
            </a:r>
            <a:r>
              <a:rPr lang="en-GB" dirty="0" smtClean="0"/>
              <a:t> == object:</a:t>
            </a:r>
          </a:p>
          <a:p>
            <a:pPr marL="0" indent="0">
              <a:buNone/>
            </a:pPr>
            <a:r>
              <a:rPr lang="en-GB" dirty="0" smtClean="0"/>
              <a:t>        print(</a:t>
            </a:r>
            <a:r>
              <a:rPr lang="en-GB" dirty="0" err="1" smtClean="0"/>
              <a:t>str</a:t>
            </a:r>
            <a:r>
              <a:rPr lang="en-GB" dirty="0" smtClean="0"/>
              <a:t>(column) + ' : ' + </a:t>
            </a:r>
            <a:r>
              <a:rPr lang="en-GB" dirty="0" err="1" smtClean="0"/>
              <a:t>str</a:t>
            </a:r>
            <a:r>
              <a:rPr lang="en-GB" dirty="0" smtClean="0"/>
              <a:t>(train[column].unique()))</a:t>
            </a:r>
          </a:p>
          <a:p>
            <a:pPr marL="0" indent="0">
              <a:buNone/>
            </a:pPr>
            <a:r>
              <a:rPr lang="en-GB" dirty="0" smtClean="0"/>
              <a:t>        print(train[column].</a:t>
            </a:r>
            <a:r>
              <a:rPr lang="en-GB" dirty="0" err="1" smtClean="0"/>
              <a:t>value_counts</a:t>
            </a:r>
            <a:r>
              <a:rPr lang="en-GB" dirty="0" smtClean="0"/>
              <a:t>())</a:t>
            </a:r>
          </a:p>
          <a:p>
            <a:pPr marL="0" indent="0">
              <a:buNone/>
            </a:pPr>
            <a:r>
              <a:rPr lang="en-GB" dirty="0" smtClean="0"/>
              <a:t>        print('\</a:t>
            </a:r>
            <a:r>
              <a:rPr lang="en-GB" dirty="0" err="1" smtClean="0"/>
              <a:t>n'</a:t>
            </a:r>
            <a:r>
              <a:rPr lang="en-GB" dirty="0" smtClean="0"/>
              <a:t>)</a:t>
            </a:r>
            <a:endParaRPr lang="en-GB" dirty="0"/>
          </a:p>
        </p:txBody>
      </p:sp>
      <p:sp>
        <p:nvSpPr>
          <p:cNvPr id="4" name="Content Placeholder 3"/>
          <p:cNvSpPr>
            <a:spLocks noGrp="1"/>
          </p:cNvSpPr>
          <p:nvPr>
            <p:ph sz="half" idx="2"/>
          </p:nvPr>
        </p:nvSpPr>
        <p:spPr/>
        <p:txBody>
          <a:bodyPr>
            <a:normAutofit fontScale="85000" lnSpcReduction="20000"/>
          </a:bodyPr>
          <a:lstStyle/>
          <a:p>
            <a:r>
              <a:rPr lang="en-GB" dirty="0" smtClean="0"/>
              <a:t>Observation:</a:t>
            </a:r>
          </a:p>
          <a:p>
            <a:r>
              <a:rPr lang="en-GB" dirty="0"/>
              <a:t>1.There is only one unique value present in utilities column so we will be dropping this column.</a:t>
            </a:r>
          </a:p>
          <a:p>
            <a:r>
              <a:rPr lang="en-GB" dirty="0"/>
              <a:t>In categorical columns there are missing values present in </a:t>
            </a:r>
            <a:r>
              <a:rPr lang="en-GB" dirty="0" err="1"/>
              <a:t>coumns</a:t>
            </a:r>
            <a:r>
              <a:rPr lang="en-GB" dirty="0"/>
              <a:t> Alley, </a:t>
            </a:r>
            <a:r>
              <a:rPr lang="en-GB" dirty="0" err="1"/>
              <a:t>MasVnrType</a:t>
            </a:r>
            <a:r>
              <a:rPr lang="en-GB" dirty="0"/>
              <a:t>, </a:t>
            </a:r>
            <a:r>
              <a:rPr lang="en-GB" dirty="0" err="1"/>
              <a:t>BsmtQual</a:t>
            </a:r>
            <a:r>
              <a:rPr lang="en-GB" dirty="0"/>
              <a:t>, </a:t>
            </a:r>
            <a:r>
              <a:rPr lang="en-GB" dirty="0" err="1"/>
              <a:t>BsmtCond</a:t>
            </a:r>
            <a:r>
              <a:rPr lang="en-GB" dirty="0"/>
              <a:t>, </a:t>
            </a:r>
            <a:r>
              <a:rPr lang="en-GB" dirty="0" err="1"/>
              <a:t>BsmtExposure</a:t>
            </a:r>
            <a:r>
              <a:rPr lang="en-GB" dirty="0"/>
              <a:t>, BsmtFinType1, BsmtFinType2, </a:t>
            </a:r>
            <a:r>
              <a:rPr lang="en-GB" dirty="0" err="1"/>
              <a:t>FireplaceQu</a:t>
            </a:r>
            <a:r>
              <a:rPr lang="en-GB" dirty="0"/>
              <a:t>, </a:t>
            </a:r>
            <a:r>
              <a:rPr lang="en-GB" dirty="0" err="1"/>
              <a:t>GarageType</a:t>
            </a:r>
            <a:r>
              <a:rPr lang="en-GB" dirty="0"/>
              <a:t>, </a:t>
            </a:r>
            <a:r>
              <a:rPr lang="en-GB" dirty="0" err="1"/>
              <a:t>GarageFinish</a:t>
            </a:r>
            <a:r>
              <a:rPr lang="en-GB" dirty="0"/>
              <a:t>, </a:t>
            </a:r>
            <a:r>
              <a:rPr lang="en-GB" dirty="0" err="1"/>
              <a:t>GarageQual</a:t>
            </a:r>
            <a:r>
              <a:rPr lang="en-GB" dirty="0"/>
              <a:t>, </a:t>
            </a:r>
            <a:r>
              <a:rPr lang="en-GB" dirty="0" err="1"/>
              <a:t>GarageCond</a:t>
            </a:r>
            <a:r>
              <a:rPr lang="en-GB" dirty="0"/>
              <a:t>, </a:t>
            </a:r>
            <a:r>
              <a:rPr lang="en-GB" dirty="0" err="1"/>
              <a:t>PoolQC</a:t>
            </a:r>
            <a:r>
              <a:rPr lang="en-GB" dirty="0"/>
              <a:t>, Fence, </a:t>
            </a:r>
            <a:r>
              <a:rPr lang="en-GB" dirty="0" err="1"/>
              <a:t>MiscFeature</a:t>
            </a:r>
            <a:endParaRPr lang="en-GB" dirty="0"/>
          </a:p>
          <a:p>
            <a:endParaRPr lang="en-GB" dirty="0"/>
          </a:p>
        </p:txBody>
      </p:sp>
    </p:spTree>
    <p:extLst>
      <p:ext uri="{BB962C8B-B14F-4D97-AF65-F5344CB8AC3E}">
        <p14:creationId xmlns:p14="http://schemas.microsoft.com/office/powerpoint/2010/main" val="23850714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Fill Missing </a:t>
            </a:r>
            <a:r>
              <a:rPr lang="en-IN" b="1" dirty="0" smtClean="0"/>
              <a:t>Values train dataset</a:t>
            </a:r>
            <a:endParaRPr lang="en-GB" dirty="0"/>
          </a:p>
        </p:txBody>
      </p:sp>
      <p:pic>
        <p:nvPicPr>
          <p:cNvPr id="4" name="Content Placeholder 3"/>
          <p:cNvPicPr>
            <a:picLocks noGrp="1"/>
          </p:cNvPicPr>
          <p:nvPr>
            <p:ph idx="1"/>
          </p:nvPr>
        </p:nvPicPr>
        <p:blipFill rotWithShape="1">
          <a:blip r:embed="rId2"/>
          <a:srcRect l="10303" t="18030" r="9716" b="46818"/>
          <a:stretch/>
        </p:blipFill>
        <p:spPr bwMode="auto">
          <a:xfrm>
            <a:off x="1767361" y="2388333"/>
            <a:ext cx="8657277" cy="347789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095317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4803" y="1111347"/>
            <a:ext cx="8060545" cy="4768600"/>
          </a:xfrm>
          <a:prstGeom prst="rect">
            <a:avLst/>
          </a:prstGeom>
        </p:spPr>
      </p:pic>
    </p:spTree>
    <p:extLst>
      <p:ext uri="{BB962C8B-B14F-4D97-AF65-F5344CB8AC3E}">
        <p14:creationId xmlns:p14="http://schemas.microsoft.com/office/powerpoint/2010/main" val="10615227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smtClean="0"/>
              <a:t>Fill Missing Values test dataset</a:t>
            </a:r>
            <a:endParaRPr lang="en-GB" dirty="0"/>
          </a:p>
        </p:txBody>
      </p:sp>
      <p:pic>
        <p:nvPicPr>
          <p:cNvPr id="4" name="Content Placeholder 3"/>
          <p:cNvPicPr>
            <a:picLocks noGrp="1"/>
          </p:cNvPicPr>
          <p:nvPr>
            <p:ph idx="1"/>
          </p:nvPr>
        </p:nvPicPr>
        <p:blipFill rotWithShape="1">
          <a:blip r:embed="rId2"/>
          <a:srcRect l="10302" t="57214" r="8783" b="7488"/>
          <a:stretch/>
        </p:blipFill>
        <p:spPr bwMode="auto">
          <a:xfrm>
            <a:off x="1830614" y="2327565"/>
            <a:ext cx="8407895" cy="384939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96746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IN" b="1" dirty="0" smtClean="0"/>
              <a:t/>
            </a:r>
            <a:br>
              <a:rPr lang="en-IN" b="1" dirty="0" smtClean="0"/>
            </a:br>
            <a:r>
              <a:rPr lang="en-IN" b="1" dirty="0" smtClean="0"/>
              <a:t>Data </a:t>
            </a:r>
            <a:r>
              <a:rPr lang="en-IN" b="1" dirty="0"/>
              <a:t>Inputs- Logic- Output Relationships</a:t>
            </a:r>
            <a:r>
              <a:rPr lang="en-GB" dirty="0"/>
              <a:t/>
            </a:r>
            <a:br>
              <a:rPr lang="en-GB" dirty="0"/>
            </a:br>
            <a:r>
              <a:rPr lang="en-IN" sz="2200" dirty="0"/>
              <a:t>Lets check the correlation with target variable “</a:t>
            </a:r>
            <a:r>
              <a:rPr lang="en-IN" sz="2200" dirty="0" err="1"/>
              <a:t>Salesprice</a:t>
            </a:r>
            <a:r>
              <a:rPr lang="en-IN" sz="2200" dirty="0"/>
              <a:t>”.</a:t>
            </a:r>
            <a:r>
              <a:rPr lang="en-GB" dirty="0"/>
              <a:t/>
            </a:r>
            <a:br>
              <a:rPr lang="en-GB" dirty="0"/>
            </a:br>
            <a:endParaRPr lang="en-GB" dirty="0"/>
          </a:p>
        </p:txBody>
      </p:sp>
      <p:pic>
        <p:nvPicPr>
          <p:cNvPr id="5" name="Content Placeholder 4"/>
          <p:cNvPicPr>
            <a:picLocks noGrp="1"/>
          </p:cNvPicPr>
          <p:nvPr>
            <p:ph sz="half" idx="1"/>
          </p:nvPr>
        </p:nvPicPr>
        <p:blipFill rotWithShape="1">
          <a:blip r:embed="rId2"/>
          <a:stretch/>
        </p:blipFill>
        <p:spPr bwMode="auto">
          <a:xfrm>
            <a:off x="1298575" y="2889303"/>
            <a:ext cx="4718050" cy="2652607"/>
          </a:xfrm>
          <a:prstGeom prst="rect">
            <a:avLst/>
          </a:prstGeom>
          <a:ln>
            <a:noFill/>
          </a:ln>
          <a:extLst>
            <a:ext uri="{53640926-AAD7-44D8-BBD7-CCE9431645EC}">
              <a14:shadowObscured xmlns:a14="http://schemas.microsoft.com/office/drawing/2010/main"/>
            </a:ext>
          </a:extLst>
        </p:spPr>
      </p:pic>
      <p:sp>
        <p:nvSpPr>
          <p:cNvPr id="4" name="Content Placeholder 3"/>
          <p:cNvSpPr>
            <a:spLocks noGrp="1"/>
          </p:cNvSpPr>
          <p:nvPr>
            <p:ph sz="half" idx="2"/>
          </p:nvPr>
        </p:nvSpPr>
        <p:spPr/>
        <p:txBody>
          <a:bodyPr/>
          <a:lstStyle/>
          <a:p>
            <a:r>
              <a:rPr lang="en-GB" dirty="0"/>
              <a:t>Observation:</a:t>
            </a:r>
          </a:p>
          <a:p>
            <a:pPr lvl="0"/>
            <a:r>
              <a:rPr lang="en-GB" dirty="0"/>
              <a:t>The column </a:t>
            </a:r>
            <a:r>
              <a:rPr lang="en-GB" dirty="0" err="1"/>
              <a:t>OverallQual</a:t>
            </a:r>
            <a:r>
              <a:rPr lang="en-GB" dirty="0"/>
              <a:t> is most positively correlated with </a:t>
            </a:r>
            <a:r>
              <a:rPr lang="en-GB" dirty="0" err="1"/>
              <a:t>SalePrice</a:t>
            </a:r>
            <a:r>
              <a:rPr lang="en-GB" dirty="0"/>
              <a:t>.</a:t>
            </a:r>
          </a:p>
          <a:p>
            <a:r>
              <a:rPr lang="en-GB" dirty="0"/>
              <a:t>2.The column </a:t>
            </a:r>
            <a:r>
              <a:rPr lang="en-GB" dirty="0" err="1"/>
              <a:t>KitchenAbvGrd</a:t>
            </a:r>
            <a:r>
              <a:rPr lang="en-GB" dirty="0"/>
              <a:t> and </a:t>
            </a:r>
            <a:r>
              <a:rPr lang="en-GB" dirty="0" err="1"/>
              <a:t>EnclosedPorch</a:t>
            </a:r>
            <a:r>
              <a:rPr lang="en-GB" dirty="0"/>
              <a:t> is most negatively correlated with </a:t>
            </a:r>
            <a:r>
              <a:rPr lang="en-GB" dirty="0" err="1"/>
              <a:t>SalePrice</a:t>
            </a:r>
            <a:r>
              <a:rPr lang="en-GB" dirty="0"/>
              <a:t>.</a:t>
            </a:r>
          </a:p>
          <a:p>
            <a:endParaRPr lang="en-GB" dirty="0"/>
          </a:p>
        </p:txBody>
      </p:sp>
    </p:spTree>
    <p:extLst>
      <p:ext uri="{BB962C8B-B14F-4D97-AF65-F5344CB8AC3E}">
        <p14:creationId xmlns:p14="http://schemas.microsoft.com/office/powerpoint/2010/main" val="4923710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IN" b="1" dirty="0"/>
              <a:t>Maximum number of </a:t>
            </a:r>
            <a:r>
              <a:rPr lang="en-IN" b="1" dirty="0" err="1"/>
              <a:t>SalePrice</a:t>
            </a:r>
            <a:r>
              <a:rPr lang="en-IN" b="1" dirty="0"/>
              <a:t> lies between 140000 and 230000</a:t>
            </a:r>
            <a:r>
              <a:rPr lang="en-IN" b="1" dirty="0" smtClean="0"/>
              <a:t>.</a:t>
            </a:r>
            <a:endParaRPr lang="en-GB" dirty="0"/>
          </a:p>
        </p:txBody>
      </p:sp>
      <p:pic>
        <p:nvPicPr>
          <p:cNvPr id="4" name="Content Placeholder 3"/>
          <p:cNvPicPr>
            <a:picLocks noGrp="1"/>
          </p:cNvPicPr>
          <p:nvPr>
            <p:ph idx="1"/>
          </p:nvPr>
        </p:nvPicPr>
        <p:blipFill rotWithShape="1">
          <a:blip r:embed="rId2"/>
          <a:srcRect l="16785" t="18325" r="45989" b="6601"/>
          <a:stretch/>
        </p:blipFill>
        <p:spPr bwMode="auto">
          <a:xfrm>
            <a:off x="2175590" y="2644726"/>
            <a:ext cx="7287489" cy="374325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3639874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IN" b="1" dirty="0"/>
              <a:t>Maximum, 928 number of </a:t>
            </a:r>
            <a:r>
              <a:rPr lang="en-IN" b="1" dirty="0" err="1"/>
              <a:t>MSZoning</a:t>
            </a:r>
            <a:r>
              <a:rPr lang="en-IN" b="1" dirty="0"/>
              <a:t> are </a:t>
            </a:r>
            <a:r>
              <a:rPr lang="en-IN" b="1" dirty="0" smtClean="0"/>
              <a:t>RL</a:t>
            </a:r>
            <a:endParaRPr lang="en-GB" dirty="0"/>
          </a:p>
        </p:txBody>
      </p:sp>
      <p:pic>
        <p:nvPicPr>
          <p:cNvPr id="4" name="Content Placeholder 3"/>
          <p:cNvPicPr>
            <a:picLocks noGrp="1"/>
          </p:cNvPicPr>
          <p:nvPr>
            <p:ph idx="1"/>
          </p:nvPr>
        </p:nvPicPr>
        <p:blipFill rotWithShape="1">
          <a:blip r:embed="rId2"/>
          <a:srcRect l="16286" t="15369" r="39840" b="6896"/>
          <a:stretch/>
        </p:blipFill>
        <p:spPr bwMode="auto">
          <a:xfrm>
            <a:off x="1704110" y="2447777"/>
            <a:ext cx="8007926" cy="372918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111168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pPr lvl="0"/>
            <a:r>
              <a:rPr lang="en-IN" b="1" dirty="0" err="1"/>
              <a:t>SalePrice</a:t>
            </a:r>
            <a:r>
              <a:rPr lang="en-IN" b="1" dirty="0"/>
              <a:t> is maximum with FV </a:t>
            </a:r>
            <a:r>
              <a:rPr lang="en-IN" b="1" dirty="0" err="1"/>
              <a:t>MSZOning</a:t>
            </a:r>
            <a:r>
              <a:rPr lang="en-IN" b="1" dirty="0" smtClean="0"/>
              <a:t>.</a:t>
            </a:r>
            <a:endParaRPr lang="en-GB" dirty="0"/>
          </a:p>
        </p:txBody>
      </p:sp>
      <p:pic>
        <p:nvPicPr>
          <p:cNvPr id="4" name="Content Placeholder 3"/>
          <p:cNvPicPr>
            <a:picLocks noGrp="1"/>
          </p:cNvPicPr>
          <p:nvPr>
            <p:ph idx="1"/>
          </p:nvPr>
        </p:nvPicPr>
        <p:blipFill rotWithShape="1">
          <a:blip r:embed="rId2"/>
          <a:srcRect l="17782" t="16551" r="27376" b="27882"/>
          <a:stretch/>
        </p:blipFill>
        <p:spPr bwMode="auto">
          <a:xfrm>
            <a:off x="1233055" y="2285999"/>
            <a:ext cx="9199417" cy="37477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497659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pPr lvl="0"/>
            <a:r>
              <a:rPr lang="en-IN" b="1" dirty="0" err="1"/>
              <a:t>SalePrice</a:t>
            </a:r>
            <a:r>
              <a:rPr lang="en-IN" b="1" dirty="0"/>
              <a:t> is maximum with IR2 </a:t>
            </a:r>
            <a:r>
              <a:rPr lang="en-IN" b="1" dirty="0" err="1"/>
              <a:t>LotShape</a:t>
            </a:r>
            <a:r>
              <a:rPr lang="en-IN" b="1" dirty="0" smtClean="0"/>
              <a:t>.</a:t>
            </a:r>
            <a:endParaRPr lang="en-GB" dirty="0"/>
          </a:p>
        </p:txBody>
      </p:sp>
      <p:pic>
        <p:nvPicPr>
          <p:cNvPr id="4" name="Content Placeholder 3"/>
          <p:cNvPicPr>
            <a:picLocks noGrp="1"/>
          </p:cNvPicPr>
          <p:nvPr>
            <p:ph idx="1"/>
          </p:nvPr>
        </p:nvPicPr>
        <p:blipFill rotWithShape="1">
          <a:blip r:embed="rId2"/>
          <a:srcRect l="18779" t="15665" r="31531" b="25518"/>
          <a:stretch/>
        </p:blipFill>
        <p:spPr bwMode="auto">
          <a:xfrm>
            <a:off x="1205345" y="2285999"/>
            <a:ext cx="9504219" cy="386658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5209650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pPr lvl="0"/>
            <a:r>
              <a:rPr lang="en-IN" b="1" dirty="0" err="1"/>
              <a:t>SalePrice</a:t>
            </a:r>
            <a:r>
              <a:rPr lang="en-IN" b="1" dirty="0"/>
              <a:t> is maximum with </a:t>
            </a:r>
            <a:r>
              <a:rPr lang="en-IN" b="1" dirty="0" err="1" smtClean="0"/>
              <a:t>PConc</a:t>
            </a:r>
            <a:endParaRPr lang="en-GB" dirty="0"/>
          </a:p>
        </p:txBody>
      </p:sp>
      <p:pic>
        <p:nvPicPr>
          <p:cNvPr id="4" name="Content Placeholder 3"/>
          <p:cNvPicPr>
            <a:picLocks noGrp="1"/>
          </p:cNvPicPr>
          <p:nvPr>
            <p:ph idx="1"/>
          </p:nvPr>
        </p:nvPicPr>
        <p:blipFill rotWithShape="1">
          <a:blip r:embed="rId2"/>
          <a:srcRect l="18115" t="15665" r="15244" b="15764"/>
          <a:stretch/>
        </p:blipFill>
        <p:spPr bwMode="auto">
          <a:xfrm>
            <a:off x="983673" y="2096085"/>
            <a:ext cx="9975272" cy="408087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7918111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IN" b="1" dirty="0" err="1"/>
              <a:t>SalePrice</a:t>
            </a:r>
            <a:r>
              <a:rPr lang="en-IN" b="1" dirty="0"/>
              <a:t> is maximum with GLQ BsmtFinType1.</a:t>
            </a:r>
            <a:endParaRPr lang="en-GB" dirty="0"/>
          </a:p>
        </p:txBody>
      </p:sp>
      <p:pic>
        <p:nvPicPr>
          <p:cNvPr id="4" name="Content Placeholder 3"/>
          <p:cNvPicPr>
            <a:picLocks noGrp="1"/>
          </p:cNvPicPr>
          <p:nvPr>
            <p:ph idx="1"/>
          </p:nvPr>
        </p:nvPicPr>
        <p:blipFill rotWithShape="1">
          <a:blip r:embed="rId2"/>
          <a:srcRect l="19112" t="17143" r="18401" b="13103"/>
          <a:stretch/>
        </p:blipFill>
        <p:spPr bwMode="auto">
          <a:xfrm>
            <a:off x="990599" y="2149182"/>
            <a:ext cx="9905999" cy="389992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668291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a:t>Multivariate </a:t>
            </a:r>
            <a:r>
              <a:rPr lang="en-GB" b="1" dirty="0" smtClean="0"/>
              <a:t>Analysis</a:t>
            </a:r>
            <a:endParaRPr lang="en-GB" dirty="0"/>
          </a:p>
        </p:txBody>
      </p:sp>
      <p:pic>
        <p:nvPicPr>
          <p:cNvPr id="4" name="Content Placeholder 3"/>
          <p:cNvPicPr>
            <a:picLocks noGrp="1"/>
          </p:cNvPicPr>
          <p:nvPr>
            <p:ph idx="1"/>
          </p:nvPr>
        </p:nvPicPr>
        <p:blipFill rotWithShape="1">
          <a:blip r:embed="rId2"/>
          <a:srcRect l="17616" t="20098" r="18901" b="23744"/>
          <a:stretch/>
        </p:blipFill>
        <p:spPr bwMode="auto">
          <a:xfrm>
            <a:off x="942109" y="2285999"/>
            <a:ext cx="9906000" cy="376933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271090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200" b="1" dirty="0"/>
              <a:t># Let's plot the </a:t>
            </a:r>
            <a:r>
              <a:rPr lang="en-IN" sz="2200" b="1" dirty="0" err="1"/>
              <a:t>pairplot</a:t>
            </a:r>
            <a:r>
              <a:rPr lang="en-GB" sz="2200" dirty="0"/>
              <a:t/>
            </a:r>
            <a:br>
              <a:rPr lang="en-GB" sz="2200" dirty="0"/>
            </a:br>
            <a:r>
              <a:rPr lang="en-IN" sz="2200" b="1" dirty="0" err="1"/>
              <a:t>sns.pairplot</a:t>
            </a:r>
            <a:r>
              <a:rPr lang="en-IN" sz="2200" b="1" dirty="0"/>
              <a:t>(train, </a:t>
            </a:r>
            <a:r>
              <a:rPr lang="en-IN" sz="2200" b="1" dirty="0" err="1"/>
              <a:t>vars</a:t>
            </a:r>
            <a:r>
              <a:rPr lang="en-IN" sz="2200" b="1" dirty="0"/>
              <a:t>=['</a:t>
            </a:r>
            <a:r>
              <a:rPr lang="en-IN" sz="2200" b="1" dirty="0" err="1"/>
              <a:t>SalePrice</a:t>
            </a:r>
            <a:r>
              <a:rPr lang="en-IN" sz="2200" b="1" dirty="0"/>
              <a:t>','</a:t>
            </a:r>
            <a:r>
              <a:rPr lang="en-IN" sz="2200" b="1" dirty="0" err="1"/>
              <a:t>OverallQual</a:t>
            </a:r>
            <a:r>
              <a:rPr lang="en-IN" sz="2200" b="1" dirty="0"/>
              <a:t>','</a:t>
            </a:r>
            <a:r>
              <a:rPr lang="en-IN" sz="2200" b="1" dirty="0" err="1"/>
              <a:t>YearBuilt</a:t>
            </a:r>
            <a:r>
              <a:rPr lang="en-IN" sz="2200" b="1" dirty="0"/>
              <a:t>','</a:t>
            </a:r>
            <a:r>
              <a:rPr lang="en-IN" sz="2200" b="1" dirty="0" err="1"/>
              <a:t>GrLivArea</a:t>
            </a:r>
            <a:r>
              <a:rPr lang="en-IN" sz="2200" b="1" dirty="0"/>
              <a:t>','</a:t>
            </a:r>
            <a:r>
              <a:rPr lang="en-IN" sz="2200" b="1" dirty="0" err="1"/>
              <a:t>GarageCars</a:t>
            </a:r>
            <a:r>
              <a:rPr lang="en-IN" sz="2200" b="1" dirty="0" smtClean="0"/>
              <a:t>']);</a:t>
            </a:r>
            <a:endParaRPr lang="en-GB" dirty="0"/>
          </a:p>
        </p:txBody>
      </p:sp>
      <p:pic>
        <p:nvPicPr>
          <p:cNvPr id="4" name="Content Placeholder 3"/>
          <p:cNvPicPr>
            <a:picLocks noGrp="1"/>
          </p:cNvPicPr>
          <p:nvPr>
            <p:ph idx="1"/>
          </p:nvPr>
        </p:nvPicPr>
        <p:blipFill rotWithShape="1">
          <a:blip r:embed="rId2"/>
          <a:srcRect l="28750" t="16551" r="30202" b="17241"/>
          <a:stretch/>
        </p:blipFill>
        <p:spPr bwMode="auto">
          <a:xfrm>
            <a:off x="1316182" y="2285999"/>
            <a:ext cx="9088582" cy="38909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627628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844060"/>
            <a:ext cx="10515600" cy="1209823"/>
          </a:xfrm>
          <a:solidFill>
            <a:schemeClr val="accent4">
              <a:lumMod val="40000"/>
              <a:lumOff val="60000"/>
            </a:schemeClr>
          </a:solidFill>
        </p:spPr>
        <p:txBody>
          <a:bodyPr>
            <a:normAutofit/>
          </a:bodyPr>
          <a:lstStyle/>
          <a:p>
            <a:r>
              <a:rPr lang="en-IN" b="1" dirty="0" smtClean="0"/>
              <a:t>ACKNOWLEDGMENT</a:t>
            </a:r>
            <a:endParaRPr lang="en-GB" dirty="0"/>
          </a:p>
        </p:txBody>
      </p:sp>
      <p:sp>
        <p:nvSpPr>
          <p:cNvPr id="3" name="Content Placeholder 2"/>
          <p:cNvSpPr>
            <a:spLocks noGrp="1"/>
          </p:cNvSpPr>
          <p:nvPr>
            <p:ph idx="1"/>
          </p:nvPr>
        </p:nvSpPr>
        <p:spPr/>
        <p:txBody>
          <a:bodyPr>
            <a:normAutofit fontScale="85000" lnSpcReduction="20000"/>
          </a:bodyPr>
          <a:lstStyle/>
          <a:p>
            <a:r>
              <a:rPr lang="en-IN" dirty="0"/>
              <a:t>I would like to thanks to Flip </a:t>
            </a:r>
            <a:r>
              <a:rPr lang="en-IN" dirty="0" err="1"/>
              <a:t>Robo</a:t>
            </a:r>
            <a:r>
              <a:rPr lang="en-IN" dirty="0"/>
              <a:t> Technologies to give me a wonderful opportunity. This project is given by my SME Ms </a:t>
            </a:r>
            <a:r>
              <a:rPr lang="en-IN" dirty="0" err="1"/>
              <a:t>Sapna</a:t>
            </a:r>
            <a:r>
              <a:rPr lang="en-IN" dirty="0"/>
              <a:t> Verma.  I have referred below resources that helped and guided me in completion of this project as below:-</a:t>
            </a:r>
            <a:endParaRPr lang="en-GB" dirty="0"/>
          </a:p>
          <a:p>
            <a:pPr marL="0" indent="0">
              <a:buNone/>
            </a:pPr>
            <a:r>
              <a:rPr lang="en-IN" dirty="0"/>
              <a:t> </a:t>
            </a:r>
            <a:endParaRPr lang="en-GB" dirty="0"/>
          </a:p>
          <a:p>
            <a:pPr lvl="0"/>
            <a:r>
              <a:rPr lang="en-IN" u="sng" dirty="0">
                <a:hlinkClick r:id="rId2"/>
              </a:rPr>
              <a:t>https://www.kaggle.com/erick5/predicting-house-prices-with-machine-learning</a:t>
            </a:r>
            <a:endParaRPr lang="en-GB" dirty="0"/>
          </a:p>
          <a:p>
            <a:pPr lvl="0"/>
            <a:r>
              <a:rPr lang="en-IN" u="sng" dirty="0">
                <a:hlinkClick r:id="rId3"/>
              </a:rPr>
              <a:t>https://studygyaan.com/data-science-ml/linear-regression-machine-learning-project-for-house-price-prediction</a:t>
            </a:r>
            <a:endParaRPr lang="en-GB" dirty="0"/>
          </a:p>
          <a:p>
            <a:pPr lvl="0"/>
            <a:r>
              <a:rPr lang="en-IN" u="sng" dirty="0">
                <a:hlinkClick r:id="rId4"/>
              </a:rPr>
              <a:t>https://loddonhouse.co.uk/?</a:t>
            </a:r>
            <a:r>
              <a:rPr lang="en-IN" u="sng" dirty="0" smtClean="0">
                <a:hlinkClick r:id="rId4"/>
              </a:rPr>
              <a:t>gclid=CjwKCAjw-ZCKBhBkEiwAM4qfF_ZWhedS9VWDcP3TZ5_SVB7xuurHYsU5s4MaQzoRhiVB5fnbA1l1DxoC3G0QAvD_BwE</a:t>
            </a:r>
            <a:r>
              <a:rPr lang="en-IN" u="sng" dirty="0" smtClean="0"/>
              <a:t> </a:t>
            </a:r>
            <a:endParaRPr lang="en-GB" dirty="0"/>
          </a:p>
          <a:p>
            <a:endParaRPr lang="en-GB" dirty="0"/>
          </a:p>
        </p:txBody>
      </p:sp>
    </p:spTree>
    <p:extLst>
      <p:ext uri="{BB962C8B-B14F-4D97-AF65-F5344CB8AC3E}">
        <p14:creationId xmlns:p14="http://schemas.microsoft.com/office/powerpoint/2010/main" val="49901420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pPr lvl="0"/>
            <a:r>
              <a:rPr lang="en-IN" b="1" dirty="0"/>
              <a:t>Hardware and Software Requirements and Tools </a:t>
            </a:r>
            <a:r>
              <a:rPr lang="en-IN" b="1" dirty="0" smtClean="0"/>
              <a:t>Used</a:t>
            </a:r>
            <a:endParaRPr lang="en-GB" dirty="0"/>
          </a:p>
        </p:txBody>
      </p:sp>
      <p:sp>
        <p:nvSpPr>
          <p:cNvPr id="3" name="Content Placeholder 2"/>
          <p:cNvSpPr>
            <a:spLocks noGrp="1"/>
          </p:cNvSpPr>
          <p:nvPr>
            <p:ph sz="half" idx="1"/>
          </p:nvPr>
        </p:nvSpPr>
        <p:spPr/>
        <p:txBody>
          <a:bodyPr>
            <a:normAutofit fontScale="85000" lnSpcReduction="20000"/>
          </a:bodyPr>
          <a:lstStyle/>
          <a:p>
            <a:r>
              <a:rPr lang="en-IN" dirty="0"/>
              <a:t>Windows Edition-Windows 8.1 Pro</a:t>
            </a:r>
            <a:endParaRPr lang="en-GB" dirty="0"/>
          </a:p>
          <a:p>
            <a:r>
              <a:rPr lang="en-IN" dirty="0"/>
              <a:t>Processor-Intel(R) Core(TM) i3-5005U CPU @ 2.00GHz </a:t>
            </a:r>
            <a:r>
              <a:rPr lang="en-IN" dirty="0" err="1"/>
              <a:t>2.00GHz</a:t>
            </a:r>
            <a:endParaRPr lang="en-GB" dirty="0"/>
          </a:p>
          <a:p>
            <a:r>
              <a:rPr lang="en-IN" dirty="0"/>
              <a:t>Installed memory RAM- 4 GB </a:t>
            </a:r>
            <a:endParaRPr lang="en-GB" dirty="0"/>
          </a:p>
          <a:p>
            <a:r>
              <a:rPr lang="en-IN" dirty="0"/>
              <a:t>System Type-64 bit OS, x64 based processor</a:t>
            </a:r>
            <a:endParaRPr lang="en-GB" dirty="0"/>
          </a:p>
          <a:p>
            <a:pPr marL="0" indent="0">
              <a:buNone/>
            </a:pPr>
            <a:endParaRPr lang="en-GB" dirty="0"/>
          </a:p>
          <a:p>
            <a:r>
              <a:rPr lang="en-IN" b="1" dirty="0"/>
              <a:t>Software Requirement- </a:t>
            </a:r>
            <a:r>
              <a:rPr lang="en-IN" dirty="0"/>
              <a:t>Anaconda 4.9.2  , Python 3.8.5,  Jupiter Notebook.</a:t>
            </a:r>
            <a:endParaRPr lang="en-GB" dirty="0"/>
          </a:p>
          <a:p>
            <a:endParaRPr lang="en-GB" dirty="0"/>
          </a:p>
          <a:p>
            <a:endParaRPr lang="en-GB" dirty="0"/>
          </a:p>
        </p:txBody>
      </p:sp>
      <p:sp>
        <p:nvSpPr>
          <p:cNvPr id="4" name="Content Placeholder 3"/>
          <p:cNvSpPr>
            <a:spLocks noGrp="1"/>
          </p:cNvSpPr>
          <p:nvPr>
            <p:ph sz="half" idx="2"/>
          </p:nvPr>
        </p:nvSpPr>
        <p:spPr/>
        <p:txBody>
          <a:bodyPr>
            <a:normAutofit fontScale="85000" lnSpcReduction="20000"/>
          </a:bodyPr>
          <a:lstStyle/>
          <a:p>
            <a:r>
              <a:rPr lang="en-IN" b="1" dirty="0"/>
              <a:t>Libraries used:- </a:t>
            </a:r>
            <a:endParaRPr lang="en-GB" dirty="0"/>
          </a:p>
          <a:p>
            <a:endParaRPr lang="en-GB" dirty="0"/>
          </a:p>
        </p:txBody>
      </p:sp>
      <p:pic>
        <p:nvPicPr>
          <p:cNvPr id="5" name="Picture 4"/>
          <p:cNvPicPr/>
          <p:nvPr/>
        </p:nvPicPr>
        <p:blipFill rotWithShape="1">
          <a:blip r:embed="rId2"/>
          <a:srcRect l="17450" t="20985" r="34024" b="18719"/>
          <a:stretch/>
        </p:blipFill>
        <p:spPr bwMode="auto">
          <a:xfrm>
            <a:off x="6172200" y="2560320"/>
            <a:ext cx="4440382" cy="313389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2035052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Model/s Development and Evaluation </a:t>
            </a:r>
            <a:endParaRPr lang="en-GB" dirty="0"/>
          </a:p>
        </p:txBody>
      </p:sp>
      <p:sp>
        <p:nvSpPr>
          <p:cNvPr id="3" name="Content Placeholder 2"/>
          <p:cNvSpPr>
            <a:spLocks noGrp="1"/>
          </p:cNvSpPr>
          <p:nvPr>
            <p:ph idx="1"/>
          </p:nvPr>
        </p:nvSpPr>
        <p:spPr/>
        <p:txBody>
          <a:bodyPr/>
          <a:lstStyle/>
          <a:p>
            <a:pPr lvl="0"/>
            <a:endParaRPr lang="en-IN" dirty="0" smtClean="0"/>
          </a:p>
          <a:p>
            <a:pPr lvl="0"/>
            <a:r>
              <a:rPr lang="en-IN" dirty="0" smtClean="0"/>
              <a:t>Identification </a:t>
            </a:r>
            <a:r>
              <a:rPr lang="en-IN" dirty="0"/>
              <a:t>of possible problem-solving approaches (methods)</a:t>
            </a:r>
            <a:endParaRPr lang="en-GB" dirty="0"/>
          </a:p>
          <a:p>
            <a:pPr lvl="0"/>
            <a:r>
              <a:rPr lang="en-IN" b="1" dirty="0"/>
              <a:t>Analytical Approach –</a:t>
            </a:r>
            <a:r>
              <a:rPr lang="en-IN" dirty="0"/>
              <a:t>Based on type of data by performing EDA I have decided which model to be used for this data.</a:t>
            </a:r>
            <a:endParaRPr lang="en-GB" dirty="0"/>
          </a:p>
          <a:p>
            <a:pPr lvl="0"/>
            <a:r>
              <a:rPr lang="en-IN" b="1" dirty="0"/>
              <a:t>Statistical Approach – </a:t>
            </a:r>
            <a:r>
              <a:rPr lang="en-IN" dirty="0"/>
              <a:t>Data should be in scaled manner, it should not be distorted, for that all values using mean method due to continuous data numbers.</a:t>
            </a:r>
            <a:r>
              <a:rPr lang="en-IN" b="1" dirty="0"/>
              <a:t> </a:t>
            </a:r>
            <a:endParaRPr lang="en-GB" dirty="0"/>
          </a:p>
          <a:p>
            <a:pPr marL="0" indent="0">
              <a:buNone/>
            </a:pPr>
            <a:endParaRPr lang="en-GB" dirty="0"/>
          </a:p>
        </p:txBody>
      </p:sp>
    </p:spTree>
    <p:extLst>
      <p:ext uri="{BB962C8B-B14F-4D97-AF65-F5344CB8AC3E}">
        <p14:creationId xmlns:p14="http://schemas.microsoft.com/office/powerpoint/2010/main" val="174635092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Statistical Approach for train </a:t>
            </a:r>
            <a:r>
              <a:rPr lang="en-IN" b="1" dirty="0" smtClean="0"/>
              <a:t>Dataset</a:t>
            </a:r>
            <a:endParaRPr lang="en-GB" dirty="0"/>
          </a:p>
        </p:txBody>
      </p:sp>
      <p:sp>
        <p:nvSpPr>
          <p:cNvPr id="3" name="Content Placeholder 2"/>
          <p:cNvSpPr>
            <a:spLocks noGrp="1"/>
          </p:cNvSpPr>
          <p:nvPr>
            <p:ph idx="1"/>
          </p:nvPr>
        </p:nvSpPr>
        <p:spPr/>
        <p:txBody>
          <a:bodyPr/>
          <a:lstStyle/>
          <a:p>
            <a:r>
              <a:rPr lang="en-GB" dirty="0"/>
              <a:t># Let's plot the heat map</a:t>
            </a:r>
          </a:p>
          <a:p>
            <a:r>
              <a:rPr lang="en-GB" dirty="0"/>
              <a:t> </a:t>
            </a:r>
          </a:p>
          <a:p>
            <a:r>
              <a:rPr lang="en-GB" dirty="0" err="1"/>
              <a:t>plt.figure</a:t>
            </a:r>
            <a:r>
              <a:rPr lang="en-GB" dirty="0"/>
              <a:t>(</a:t>
            </a:r>
            <a:r>
              <a:rPr lang="en-GB" dirty="0" err="1"/>
              <a:t>figsize</a:t>
            </a:r>
            <a:r>
              <a:rPr lang="en-GB" dirty="0"/>
              <a:t>=(24,24))</a:t>
            </a:r>
          </a:p>
          <a:p>
            <a:r>
              <a:rPr lang="en-GB" dirty="0" err="1"/>
              <a:t>sns.heatmap</a:t>
            </a:r>
            <a:r>
              <a:rPr lang="en-GB" dirty="0"/>
              <a:t>(</a:t>
            </a:r>
            <a:r>
              <a:rPr lang="en-GB" dirty="0" err="1"/>
              <a:t>train_cor,annot</a:t>
            </a:r>
            <a:r>
              <a:rPr lang="en-GB" dirty="0"/>
              <a:t>=</a:t>
            </a:r>
            <a:r>
              <a:rPr lang="en-GB" dirty="0" err="1"/>
              <a:t>True,fmt</a:t>
            </a:r>
            <a:r>
              <a:rPr lang="en-GB" dirty="0"/>
              <a:t>='.0%',cmap='Blues')</a:t>
            </a:r>
          </a:p>
          <a:p>
            <a:r>
              <a:rPr lang="en-GB" dirty="0" err="1"/>
              <a:t>plt.show</a:t>
            </a:r>
            <a:r>
              <a:rPr lang="en-GB" dirty="0"/>
              <a:t>()</a:t>
            </a:r>
          </a:p>
          <a:p>
            <a:endParaRPr lang="en-GB" dirty="0"/>
          </a:p>
        </p:txBody>
      </p:sp>
    </p:spTree>
    <p:extLst>
      <p:ext uri="{BB962C8B-B14F-4D97-AF65-F5344CB8AC3E}">
        <p14:creationId xmlns:p14="http://schemas.microsoft.com/office/powerpoint/2010/main" val="426857350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Statistical Approach for train </a:t>
            </a:r>
            <a:r>
              <a:rPr lang="en-IN" b="1" dirty="0" smtClean="0"/>
              <a:t>Dataset</a:t>
            </a:r>
            <a:endParaRPr lang="en-GB" dirty="0"/>
          </a:p>
        </p:txBody>
      </p:sp>
      <p:pic>
        <p:nvPicPr>
          <p:cNvPr id="4" name="Content Placeholder 3"/>
          <p:cNvPicPr>
            <a:picLocks noGrp="1"/>
          </p:cNvPicPr>
          <p:nvPr>
            <p:ph idx="1"/>
          </p:nvPr>
        </p:nvPicPr>
        <p:blipFill rotWithShape="1">
          <a:blip r:embed="rId2"/>
          <a:srcRect l="29083" t="14187" r="29205" b="10739"/>
          <a:stretch/>
        </p:blipFill>
        <p:spPr bwMode="auto">
          <a:xfrm>
            <a:off x="1427018" y="2285999"/>
            <a:ext cx="8825346" cy="38909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2863224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smtClean="0"/>
              <a:t>Statistical Approach for train Dataset</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Observation:</a:t>
            </a:r>
          </a:p>
          <a:p>
            <a:pPr marL="0" indent="0">
              <a:buNone/>
            </a:pPr>
            <a:endParaRPr lang="en-GB" dirty="0" smtClean="0"/>
          </a:p>
          <a:p>
            <a:r>
              <a:rPr lang="en-GB" dirty="0" err="1" smtClean="0"/>
              <a:t>TotalBsmtSF</a:t>
            </a:r>
            <a:r>
              <a:rPr lang="en-GB" dirty="0"/>
              <a:t>, 1stFlrSF, </a:t>
            </a:r>
            <a:r>
              <a:rPr lang="en-GB" dirty="0" err="1"/>
              <a:t>GrLivArea</a:t>
            </a:r>
            <a:r>
              <a:rPr lang="en-GB" dirty="0"/>
              <a:t>, </a:t>
            </a:r>
            <a:r>
              <a:rPr lang="en-GB" dirty="0" err="1"/>
              <a:t>FullBath</a:t>
            </a:r>
            <a:r>
              <a:rPr lang="en-GB" dirty="0"/>
              <a:t>, </a:t>
            </a:r>
            <a:r>
              <a:rPr lang="en-GB" dirty="0" err="1"/>
              <a:t>TotRmsAbvGrd</a:t>
            </a:r>
            <a:r>
              <a:rPr lang="en-GB" dirty="0"/>
              <a:t>, </a:t>
            </a:r>
            <a:r>
              <a:rPr lang="en-GB" dirty="0" err="1"/>
              <a:t>GarageCars</a:t>
            </a:r>
            <a:r>
              <a:rPr lang="en-GB" dirty="0"/>
              <a:t>, </a:t>
            </a:r>
            <a:r>
              <a:rPr lang="en-GB" dirty="0" err="1"/>
              <a:t>GarageArea</a:t>
            </a:r>
            <a:r>
              <a:rPr lang="en-GB" dirty="0"/>
              <a:t>.</a:t>
            </a:r>
          </a:p>
          <a:p>
            <a:r>
              <a:rPr lang="en-GB" dirty="0"/>
              <a:t>2.SalePrice is negatively correlated with </a:t>
            </a:r>
            <a:r>
              <a:rPr lang="en-GB" dirty="0" err="1"/>
              <a:t>OverallCond</a:t>
            </a:r>
            <a:r>
              <a:rPr lang="en-GB" dirty="0"/>
              <a:t>, </a:t>
            </a:r>
            <a:r>
              <a:rPr lang="en-GB" dirty="0" err="1"/>
              <a:t>KitchenAbvGr</a:t>
            </a:r>
            <a:r>
              <a:rPr lang="en-GB" dirty="0"/>
              <a:t>, </a:t>
            </a:r>
            <a:r>
              <a:rPr lang="en-GB" dirty="0" err="1"/>
              <a:t>Encloseporch</a:t>
            </a:r>
            <a:r>
              <a:rPr lang="en-GB" dirty="0"/>
              <a:t>, </a:t>
            </a:r>
            <a:r>
              <a:rPr lang="en-GB" dirty="0" err="1"/>
              <a:t>YrSold</a:t>
            </a:r>
            <a:r>
              <a:rPr lang="en-GB" dirty="0"/>
              <a:t>.</a:t>
            </a:r>
          </a:p>
          <a:p>
            <a:r>
              <a:rPr lang="en-GB" dirty="0"/>
              <a:t>3.We observe </a:t>
            </a:r>
            <a:r>
              <a:rPr lang="en-GB" dirty="0" err="1"/>
              <a:t>multicollinearity</a:t>
            </a:r>
            <a:r>
              <a:rPr lang="en-GB" dirty="0"/>
              <a:t> in between columns so we will be using Principal Component Analysis(PCA).</a:t>
            </a:r>
          </a:p>
          <a:p>
            <a:endParaRPr lang="en-GB" dirty="0"/>
          </a:p>
        </p:txBody>
      </p:sp>
    </p:spTree>
    <p:extLst>
      <p:ext uri="{BB962C8B-B14F-4D97-AF65-F5344CB8AC3E}">
        <p14:creationId xmlns:p14="http://schemas.microsoft.com/office/powerpoint/2010/main" val="76791234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Handling Outliers and </a:t>
            </a:r>
            <a:r>
              <a:rPr lang="en-IN" b="1" dirty="0" smtClean="0"/>
              <a:t>skewness</a:t>
            </a:r>
            <a:endParaRPr lang="en-GB" dirty="0"/>
          </a:p>
        </p:txBody>
      </p:sp>
      <p:pic>
        <p:nvPicPr>
          <p:cNvPr id="6" name="Content Placeholder 5"/>
          <p:cNvPicPr>
            <a:picLocks noGrp="1"/>
          </p:cNvPicPr>
          <p:nvPr>
            <p:ph sz="half" idx="1"/>
          </p:nvPr>
        </p:nvPicPr>
        <p:blipFill rotWithShape="1">
          <a:blip r:embed="rId2"/>
          <a:srcRect l="10470" t="23054" r="7933" b="25812"/>
          <a:stretch/>
        </p:blipFill>
        <p:spPr bwMode="auto">
          <a:xfrm>
            <a:off x="838199" y="2391508"/>
            <a:ext cx="4966855" cy="3302709"/>
          </a:xfrm>
          <a:prstGeom prst="rect">
            <a:avLst/>
          </a:prstGeom>
          <a:ln>
            <a:noFill/>
          </a:ln>
          <a:extLst>
            <a:ext uri="{53640926-AAD7-44D8-BBD7-CCE9431645EC}">
              <a14:shadowObscured xmlns:a14="http://schemas.microsoft.com/office/drawing/2010/main"/>
            </a:ext>
          </a:extLst>
        </p:spPr>
      </p:pic>
      <p:pic>
        <p:nvPicPr>
          <p:cNvPr id="7" name="Content Placeholder 6"/>
          <p:cNvPicPr>
            <a:picLocks noGrp="1"/>
          </p:cNvPicPr>
          <p:nvPr>
            <p:ph sz="half" idx="2"/>
          </p:nvPr>
        </p:nvPicPr>
        <p:blipFill rotWithShape="1">
          <a:blip r:embed="rId3"/>
          <a:srcRect l="10636" t="21281" r="32030" b="29359"/>
          <a:stretch/>
        </p:blipFill>
        <p:spPr bwMode="auto">
          <a:xfrm>
            <a:off x="6172200" y="2391508"/>
            <a:ext cx="5181600" cy="330271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8527410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pPr lvl="0"/>
            <a:r>
              <a:rPr lang="en-IN" b="1" dirty="0"/>
              <a:t>Testing of Identified Approaches (Algorithms</a:t>
            </a:r>
            <a:r>
              <a:rPr lang="en-IN" b="1" dirty="0" smtClean="0"/>
              <a:t>)</a:t>
            </a:r>
            <a:endParaRPr lang="en-GB" dirty="0"/>
          </a:p>
        </p:txBody>
      </p:sp>
      <p:sp>
        <p:nvSpPr>
          <p:cNvPr id="3" name="Content Placeholder 2"/>
          <p:cNvSpPr>
            <a:spLocks noGrp="1"/>
          </p:cNvSpPr>
          <p:nvPr>
            <p:ph sz="half" idx="1"/>
          </p:nvPr>
        </p:nvSpPr>
        <p:spPr/>
        <p:txBody>
          <a:bodyPr>
            <a:normAutofit fontScale="25000" lnSpcReduction="20000"/>
          </a:bodyPr>
          <a:lstStyle/>
          <a:p>
            <a:r>
              <a:rPr lang="en-IN" dirty="0"/>
              <a:t>All Algorithms list</a:t>
            </a:r>
            <a:endParaRPr lang="en-GB" dirty="0"/>
          </a:p>
          <a:p>
            <a:r>
              <a:rPr lang="en-IN" dirty="0"/>
              <a:t> </a:t>
            </a:r>
            <a:endParaRPr lang="en-GB" dirty="0"/>
          </a:p>
          <a:p>
            <a:r>
              <a:rPr lang="en-IN" dirty="0"/>
              <a:t>from </a:t>
            </a:r>
            <a:r>
              <a:rPr lang="en-IN" dirty="0" err="1"/>
              <a:t>sklearn.metrics</a:t>
            </a:r>
            <a:r>
              <a:rPr lang="en-IN" dirty="0"/>
              <a:t> import </a:t>
            </a:r>
            <a:r>
              <a:rPr lang="en-IN" dirty="0" err="1"/>
              <a:t>mean_absolute_error</a:t>
            </a:r>
            <a:endParaRPr lang="en-GB" dirty="0"/>
          </a:p>
          <a:p>
            <a:r>
              <a:rPr lang="en-IN" dirty="0"/>
              <a:t>from </a:t>
            </a:r>
            <a:r>
              <a:rPr lang="en-IN" dirty="0" err="1"/>
              <a:t>sklearn.metrics</a:t>
            </a:r>
            <a:r>
              <a:rPr lang="en-IN" dirty="0"/>
              <a:t> import </a:t>
            </a:r>
            <a:r>
              <a:rPr lang="en-IN" dirty="0" err="1"/>
              <a:t>mean_squared_error</a:t>
            </a:r>
            <a:endParaRPr lang="en-GB" dirty="0"/>
          </a:p>
          <a:p>
            <a:r>
              <a:rPr lang="en-IN" dirty="0"/>
              <a:t>from </a:t>
            </a:r>
            <a:r>
              <a:rPr lang="en-IN" dirty="0" err="1"/>
              <a:t>sklearn.metrics</a:t>
            </a:r>
            <a:r>
              <a:rPr lang="en-IN" dirty="0"/>
              <a:t> import r2_score</a:t>
            </a:r>
            <a:endParaRPr lang="en-GB" dirty="0"/>
          </a:p>
          <a:p>
            <a:r>
              <a:rPr lang="en-IN" dirty="0"/>
              <a:t>from </a:t>
            </a:r>
            <a:r>
              <a:rPr lang="en-IN" dirty="0" err="1"/>
              <a:t>sklearn</a:t>
            </a:r>
            <a:r>
              <a:rPr lang="en-IN" dirty="0"/>
              <a:t> import </a:t>
            </a:r>
            <a:r>
              <a:rPr lang="en-IN" dirty="0" err="1"/>
              <a:t>linear_model</a:t>
            </a:r>
            <a:endParaRPr lang="en-GB" dirty="0"/>
          </a:p>
          <a:p>
            <a:r>
              <a:rPr lang="en-IN" dirty="0"/>
              <a:t>from </a:t>
            </a:r>
            <a:r>
              <a:rPr lang="en-IN" dirty="0" err="1"/>
              <a:t>sklearn.linear_model</a:t>
            </a:r>
            <a:r>
              <a:rPr lang="en-IN" dirty="0"/>
              <a:t> import </a:t>
            </a:r>
            <a:r>
              <a:rPr lang="en-IN" dirty="0" err="1"/>
              <a:t>LinearRegression</a:t>
            </a:r>
            <a:endParaRPr lang="en-GB" dirty="0"/>
          </a:p>
          <a:p>
            <a:r>
              <a:rPr lang="en-IN" dirty="0"/>
              <a:t>from </a:t>
            </a:r>
            <a:r>
              <a:rPr lang="en-IN" dirty="0" err="1"/>
              <a:t>sklearn.model_selection</a:t>
            </a:r>
            <a:r>
              <a:rPr lang="en-IN" dirty="0"/>
              <a:t> import </a:t>
            </a:r>
            <a:r>
              <a:rPr lang="en-IN" dirty="0" err="1"/>
              <a:t>train_test_split</a:t>
            </a:r>
            <a:endParaRPr lang="en-GB" dirty="0"/>
          </a:p>
          <a:p>
            <a:r>
              <a:rPr lang="en-IN" dirty="0"/>
              <a:t> </a:t>
            </a:r>
            <a:endParaRPr lang="en-GB" dirty="0"/>
          </a:p>
          <a:p>
            <a:r>
              <a:rPr lang="en-IN" dirty="0"/>
              <a:t>from </a:t>
            </a:r>
            <a:r>
              <a:rPr lang="en-IN" dirty="0" err="1"/>
              <a:t>sklearn.linear_model</a:t>
            </a:r>
            <a:r>
              <a:rPr lang="en-IN" dirty="0"/>
              <a:t> import </a:t>
            </a:r>
            <a:r>
              <a:rPr lang="en-IN" dirty="0" err="1"/>
              <a:t>LinearRegression,Lasso,Ridge,ElasticNet</a:t>
            </a:r>
            <a:endParaRPr lang="en-GB" dirty="0"/>
          </a:p>
          <a:p>
            <a:r>
              <a:rPr lang="en-IN" dirty="0"/>
              <a:t>from </a:t>
            </a:r>
            <a:r>
              <a:rPr lang="en-IN" dirty="0" err="1"/>
              <a:t>sklearn.svm</a:t>
            </a:r>
            <a:r>
              <a:rPr lang="en-IN" dirty="0"/>
              <a:t> import SVR</a:t>
            </a:r>
            <a:endParaRPr lang="en-GB" dirty="0"/>
          </a:p>
          <a:p>
            <a:r>
              <a:rPr lang="en-IN" dirty="0"/>
              <a:t>from </a:t>
            </a:r>
            <a:r>
              <a:rPr lang="en-IN" dirty="0" err="1"/>
              <a:t>sklearn.neighbors</a:t>
            </a:r>
            <a:r>
              <a:rPr lang="en-IN" dirty="0"/>
              <a:t> import </a:t>
            </a:r>
            <a:r>
              <a:rPr lang="en-IN" dirty="0" err="1"/>
              <a:t>KNeighborsRegressor</a:t>
            </a:r>
            <a:endParaRPr lang="en-GB" dirty="0"/>
          </a:p>
          <a:p>
            <a:r>
              <a:rPr lang="en-IN" dirty="0"/>
              <a:t>from </a:t>
            </a:r>
            <a:r>
              <a:rPr lang="en-IN" dirty="0" err="1"/>
              <a:t>sklearn.tree</a:t>
            </a:r>
            <a:r>
              <a:rPr lang="en-IN" dirty="0"/>
              <a:t> import </a:t>
            </a:r>
            <a:r>
              <a:rPr lang="en-IN" dirty="0" err="1"/>
              <a:t>DecisionTreeRegressor</a:t>
            </a:r>
            <a:endParaRPr lang="en-GB" dirty="0"/>
          </a:p>
          <a:p>
            <a:r>
              <a:rPr lang="en-IN" dirty="0"/>
              <a:t> </a:t>
            </a:r>
            <a:endParaRPr lang="en-GB" dirty="0"/>
          </a:p>
          <a:p>
            <a:r>
              <a:rPr lang="en-IN" dirty="0"/>
              <a:t>from </a:t>
            </a:r>
            <a:r>
              <a:rPr lang="en-IN" dirty="0" err="1"/>
              <a:t>sklearn.ensemble</a:t>
            </a:r>
            <a:r>
              <a:rPr lang="en-IN" dirty="0"/>
              <a:t> import </a:t>
            </a:r>
            <a:r>
              <a:rPr lang="en-IN" dirty="0" err="1"/>
              <a:t>RandomForestRegressor</a:t>
            </a:r>
            <a:endParaRPr lang="en-GB" dirty="0"/>
          </a:p>
          <a:p>
            <a:r>
              <a:rPr lang="en-IN" dirty="0"/>
              <a:t>from </a:t>
            </a:r>
            <a:r>
              <a:rPr lang="en-IN" dirty="0" err="1"/>
              <a:t>sklearn.ensemble</a:t>
            </a:r>
            <a:r>
              <a:rPr lang="en-IN" dirty="0"/>
              <a:t> import </a:t>
            </a:r>
            <a:r>
              <a:rPr lang="en-IN" dirty="0" err="1"/>
              <a:t>AdaBoostRegressor</a:t>
            </a:r>
            <a:endParaRPr lang="en-GB" dirty="0"/>
          </a:p>
          <a:p>
            <a:r>
              <a:rPr lang="en-IN" dirty="0"/>
              <a:t>from </a:t>
            </a:r>
            <a:r>
              <a:rPr lang="en-IN" dirty="0" err="1"/>
              <a:t>sklearn.ensemble</a:t>
            </a:r>
            <a:r>
              <a:rPr lang="en-IN" dirty="0"/>
              <a:t> import </a:t>
            </a:r>
            <a:r>
              <a:rPr lang="en-IN" dirty="0" err="1"/>
              <a:t>GradientBoostingRegressor</a:t>
            </a:r>
            <a:endParaRPr lang="en-GB" dirty="0"/>
          </a:p>
          <a:p>
            <a:r>
              <a:rPr lang="en-IN" dirty="0"/>
              <a:t>from </a:t>
            </a:r>
            <a:r>
              <a:rPr lang="en-IN" dirty="0" err="1"/>
              <a:t>sklearn.model_selection</a:t>
            </a:r>
            <a:r>
              <a:rPr lang="en-IN" dirty="0"/>
              <a:t> import </a:t>
            </a:r>
            <a:r>
              <a:rPr lang="en-IN" dirty="0" err="1"/>
              <a:t>GridSearchCV,cross_val_score</a:t>
            </a:r>
            <a:endParaRPr lang="en-GB" dirty="0"/>
          </a:p>
          <a:p>
            <a:r>
              <a:rPr lang="en-IN" dirty="0"/>
              <a:t>from </a:t>
            </a:r>
            <a:r>
              <a:rPr lang="en-IN" dirty="0" err="1"/>
              <a:t>sklearn.model_selection</a:t>
            </a:r>
            <a:r>
              <a:rPr lang="en-IN" dirty="0"/>
              <a:t> import </a:t>
            </a:r>
            <a:r>
              <a:rPr lang="en-IN" dirty="0" err="1"/>
              <a:t>GridSearchCV</a:t>
            </a:r>
            <a:endParaRPr lang="en-GB" dirty="0"/>
          </a:p>
          <a:p>
            <a:endParaRPr lang="en-GB" dirty="0"/>
          </a:p>
        </p:txBody>
      </p:sp>
      <p:pic>
        <p:nvPicPr>
          <p:cNvPr id="6" name="Content Placeholder 5"/>
          <p:cNvPicPr>
            <a:picLocks noGrp="1"/>
          </p:cNvPicPr>
          <p:nvPr>
            <p:ph sz="half" idx="2"/>
          </p:nvPr>
        </p:nvPicPr>
        <p:blipFill rotWithShape="1">
          <a:blip r:embed="rId2"/>
          <a:srcRect l="15788" t="34581" r="28872" b="25518"/>
          <a:stretch/>
        </p:blipFill>
        <p:spPr bwMode="auto">
          <a:xfrm>
            <a:off x="6172200" y="2405574"/>
            <a:ext cx="5465618" cy="364886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85852221"/>
      </p:ext>
    </p:extLst>
  </p:cSld>
  <p:clrMapOvr>
    <a:masterClrMapping/>
  </p:clrMapOvr>
  <p:transition spd="slow">
    <p:wip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618978"/>
            <a:ext cx="9601196" cy="1659989"/>
          </a:xfrm>
          <a:solidFill>
            <a:schemeClr val="accent4">
              <a:lumMod val="40000"/>
              <a:lumOff val="60000"/>
            </a:schemeClr>
          </a:solidFill>
        </p:spPr>
        <p:txBody>
          <a:bodyPr>
            <a:normAutofit fontScale="90000"/>
          </a:bodyPr>
          <a:lstStyle/>
          <a:p>
            <a:r>
              <a:rPr lang="en-IN" b="1" dirty="0"/>
              <a:t>Below are Linear Regression algorithms used for the training and testing this dataset</a:t>
            </a:r>
            <a:r>
              <a:rPr lang="en-IN" dirty="0"/>
              <a:t>. </a:t>
            </a:r>
            <a:endParaRPr lang="en-GB" dirty="0"/>
          </a:p>
        </p:txBody>
      </p:sp>
      <p:sp>
        <p:nvSpPr>
          <p:cNvPr id="3" name="Content Placeholder 2"/>
          <p:cNvSpPr>
            <a:spLocks noGrp="1"/>
          </p:cNvSpPr>
          <p:nvPr>
            <p:ph sz="half" idx="1"/>
          </p:nvPr>
        </p:nvSpPr>
        <p:spPr/>
        <p:txBody>
          <a:bodyPr>
            <a:normAutofit fontScale="70000" lnSpcReduction="20000"/>
          </a:bodyPr>
          <a:lstStyle/>
          <a:p>
            <a:r>
              <a:rPr lang="en-IN" dirty="0"/>
              <a:t>model=[</a:t>
            </a:r>
            <a:r>
              <a:rPr lang="en-IN" dirty="0" err="1"/>
              <a:t>LinearRegression</a:t>
            </a:r>
            <a:r>
              <a:rPr lang="en-IN" dirty="0"/>
              <a:t>(),</a:t>
            </a:r>
            <a:endParaRPr lang="en-GB" dirty="0"/>
          </a:p>
          <a:p>
            <a:r>
              <a:rPr lang="en-IN" dirty="0"/>
              <a:t>       </a:t>
            </a:r>
            <a:r>
              <a:rPr lang="en-IN" dirty="0" err="1"/>
              <a:t>DecisionTreeRegressor</a:t>
            </a:r>
            <a:r>
              <a:rPr lang="en-IN" dirty="0"/>
              <a:t>(),</a:t>
            </a:r>
            <a:endParaRPr lang="en-GB" dirty="0"/>
          </a:p>
          <a:p>
            <a:r>
              <a:rPr lang="en-IN" dirty="0"/>
              <a:t>       </a:t>
            </a:r>
            <a:r>
              <a:rPr lang="en-IN" dirty="0" err="1"/>
              <a:t>KNeighborsRegressor</a:t>
            </a:r>
            <a:r>
              <a:rPr lang="en-IN" dirty="0"/>
              <a:t>(),</a:t>
            </a:r>
            <a:endParaRPr lang="en-GB" dirty="0"/>
          </a:p>
          <a:p>
            <a:r>
              <a:rPr lang="en-IN" dirty="0"/>
              <a:t>       SVR(),</a:t>
            </a:r>
            <a:endParaRPr lang="en-GB" dirty="0"/>
          </a:p>
          <a:p>
            <a:r>
              <a:rPr lang="en-IN" dirty="0"/>
              <a:t>       Lasso(),</a:t>
            </a:r>
            <a:endParaRPr lang="en-GB" dirty="0"/>
          </a:p>
          <a:p>
            <a:r>
              <a:rPr lang="en-IN" dirty="0"/>
              <a:t>       Ridge(),</a:t>
            </a:r>
            <a:endParaRPr lang="en-GB" dirty="0"/>
          </a:p>
          <a:p>
            <a:r>
              <a:rPr lang="en-IN" dirty="0"/>
              <a:t>       </a:t>
            </a:r>
            <a:r>
              <a:rPr lang="en-IN" dirty="0" err="1"/>
              <a:t>ElasticNet</a:t>
            </a:r>
            <a:r>
              <a:rPr lang="en-IN" dirty="0"/>
              <a:t>(),</a:t>
            </a:r>
            <a:endParaRPr lang="en-GB" dirty="0"/>
          </a:p>
          <a:p>
            <a:r>
              <a:rPr lang="en-IN" dirty="0"/>
              <a:t>       </a:t>
            </a:r>
            <a:r>
              <a:rPr lang="en-IN" dirty="0" err="1"/>
              <a:t>RandomForestRegressor</a:t>
            </a:r>
            <a:r>
              <a:rPr lang="en-IN" dirty="0"/>
              <a:t>(),</a:t>
            </a:r>
            <a:endParaRPr lang="en-GB" dirty="0"/>
          </a:p>
          <a:p>
            <a:r>
              <a:rPr lang="en-IN" dirty="0"/>
              <a:t>       </a:t>
            </a:r>
            <a:r>
              <a:rPr lang="en-IN" dirty="0" err="1"/>
              <a:t>AdaBoostRegressor</a:t>
            </a:r>
            <a:r>
              <a:rPr lang="en-IN" dirty="0"/>
              <a:t>(),</a:t>
            </a:r>
            <a:endParaRPr lang="en-GB" dirty="0"/>
          </a:p>
          <a:p>
            <a:endParaRPr lang="en-GB" dirty="0"/>
          </a:p>
        </p:txBody>
      </p:sp>
      <p:pic>
        <p:nvPicPr>
          <p:cNvPr id="5" name="Content Placeholder 4"/>
          <p:cNvPicPr>
            <a:picLocks noGrp="1"/>
          </p:cNvPicPr>
          <p:nvPr>
            <p:ph sz="half" idx="2"/>
          </p:nvPr>
        </p:nvPicPr>
        <p:blipFill rotWithShape="1">
          <a:blip r:embed="rId2"/>
          <a:stretch/>
        </p:blipFill>
        <p:spPr bwMode="auto">
          <a:xfrm>
            <a:off x="6181725" y="2560321"/>
            <a:ext cx="4718050" cy="298159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1768724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IN" b="1" dirty="0" smtClean="0"/>
              <a:t>Run and Evaluate selected models</a:t>
            </a:r>
            <a:r>
              <a:rPr lang="en-GB" dirty="0" smtClean="0"/>
              <a:t/>
            </a:r>
            <a:br>
              <a:rPr lang="en-GB" dirty="0" smtClean="0"/>
            </a:br>
            <a:r>
              <a:rPr lang="en-GB" dirty="0" smtClean="0"/>
              <a:t>PCA</a:t>
            </a:r>
            <a:endParaRPr lang="en-GB" dirty="0"/>
          </a:p>
        </p:txBody>
      </p:sp>
      <p:pic>
        <p:nvPicPr>
          <p:cNvPr id="4" name="Content Placeholder 3"/>
          <p:cNvPicPr>
            <a:picLocks noGrp="1"/>
          </p:cNvPicPr>
          <p:nvPr>
            <p:ph idx="1"/>
          </p:nvPr>
        </p:nvPicPr>
        <p:blipFill rotWithShape="1">
          <a:blip r:embed="rId2"/>
          <a:srcRect l="6315" t="24532" r="45823" b="41478"/>
          <a:stretch/>
        </p:blipFill>
        <p:spPr bwMode="auto">
          <a:xfrm>
            <a:off x="1208920" y="2285998"/>
            <a:ext cx="9223553" cy="386483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123483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IN" b="1" dirty="0" smtClean="0"/>
              <a:t>Run and Evaluate selected models</a:t>
            </a:r>
            <a:r>
              <a:rPr lang="en-GB" dirty="0" smtClean="0"/>
              <a:t/>
            </a:r>
            <a:br>
              <a:rPr lang="en-GB" dirty="0" smtClean="0"/>
            </a:br>
            <a:r>
              <a:rPr lang="en-GB" b="1" dirty="0" smtClean="0"/>
              <a:t>PCA</a:t>
            </a:r>
            <a:endParaRPr lang="en-GB" b="1" dirty="0"/>
          </a:p>
        </p:txBody>
      </p:sp>
      <p:pic>
        <p:nvPicPr>
          <p:cNvPr id="5" name="Content Placeholder 4"/>
          <p:cNvPicPr>
            <a:picLocks noGrp="1"/>
          </p:cNvPicPr>
          <p:nvPr>
            <p:ph sz="half" idx="1"/>
          </p:nvPr>
        </p:nvPicPr>
        <p:blipFill rotWithShape="1">
          <a:blip r:embed="rId2"/>
          <a:srcRect l="10804" t="59409" r="52136" b="17832"/>
          <a:stretch/>
        </p:blipFill>
        <p:spPr bwMode="auto">
          <a:xfrm>
            <a:off x="1018034" y="2447777"/>
            <a:ext cx="4821932" cy="3488787"/>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l="12297" t="28079" r="47651" b="32906"/>
          <a:stretch/>
        </p:blipFill>
        <p:spPr bwMode="auto">
          <a:xfrm>
            <a:off x="6172200" y="2447778"/>
            <a:ext cx="5181600" cy="348878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352299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941901"/>
            <a:ext cx="10515600" cy="923348"/>
          </a:xfrm>
          <a:solidFill>
            <a:schemeClr val="accent4">
              <a:lumMod val="40000"/>
              <a:lumOff val="60000"/>
            </a:schemeClr>
          </a:solidFill>
        </p:spPr>
        <p:txBody>
          <a:bodyPr>
            <a:normAutofit/>
          </a:bodyPr>
          <a:lstStyle/>
          <a:p>
            <a:r>
              <a:rPr lang="en-IN" b="1" dirty="0"/>
              <a:t>INTRODUCTION</a:t>
            </a:r>
            <a:endParaRPr lang="en-GB" dirty="0"/>
          </a:p>
        </p:txBody>
      </p:sp>
      <p:sp>
        <p:nvSpPr>
          <p:cNvPr id="3" name="Content Placeholder 2"/>
          <p:cNvSpPr>
            <a:spLocks noGrp="1"/>
          </p:cNvSpPr>
          <p:nvPr>
            <p:ph idx="1"/>
          </p:nvPr>
        </p:nvSpPr>
        <p:spPr/>
        <p:txBody>
          <a:bodyPr>
            <a:normAutofit fontScale="62500" lnSpcReduction="20000"/>
          </a:bodyPr>
          <a:lstStyle/>
          <a:p>
            <a:r>
              <a:rPr lang="en-IN" b="1" dirty="0"/>
              <a:t>Business Problem Framing</a:t>
            </a:r>
            <a:endParaRPr lang="en-GB" dirty="0"/>
          </a:p>
          <a:p>
            <a:pPr lvl="0"/>
            <a:r>
              <a:rPr lang="en-IN" dirty="0"/>
              <a:t>Houses are one of the necessary need of each and every person around the globe and therefore housing and real estate market is one of the markets which is one of the major contributors in the world’s economy. It is a very large market and there are various companies working in the domain. Data science comes as a very important tool to solve problems in the domain to help the companies increase their overall revenue, profits, improving their marketing strategies and focusing on changing trends in house sales and purchases. Predictive modelling, Market mix modelling, recommendation systems are some of the machine learning techniques used for achieving the business goals for housing companies. Our problem is related to one such housing company.</a:t>
            </a:r>
            <a:endParaRPr lang="en-GB" dirty="0"/>
          </a:p>
          <a:p>
            <a:r>
              <a:rPr lang="en-IN" dirty="0"/>
              <a:t> </a:t>
            </a:r>
            <a:endParaRPr lang="en-GB" dirty="0"/>
          </a:p>
          <a:p>
            <a:pPr lvl="0"/>
            <a:r>
              <a:rPr lang="en-IN" dirty="0"/>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 The data is provided in the CSV file below.</a:t>
            </a:r>
            <a:endParaRPr lang="en-GB" dirty="0"/>
          </a:p>
          <a:p>
            <a:endParaRPr lang="en-GB" dirty="0"/>
          </a:p>
        </p:txBody>
      </p:sp>
    </p:spTree>
    <p:extLst>
      <p:ext uri="{BB962C8B-B14F-4D97-AF65-F5344CB8AC3E}">
        <p14:creationId xmlns:p14="http://schemas.microsoft.com/office/powerpoint/2010/main" val="283836963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IN" b="1" dirty="0" smtClean="0"/>
              <a:t>Run and Evaluate selected models</a:t>
            </a:r>
            <a:r>
              <a:rPr lang="en-GB" dirty="0" smtClean="0"/>
              <a:t/>
            </a:r>
            <a:br>
              <a:rPr lang="en-GB" dirty="0" smtClean="0"/>
            </a:br>
            <a:r>
              <a:rPr lang="en-GB" dirty="0" smtClean="0"/>
              <a:t>PCA</a:t>
            </a:r>
            <a:endParaRPr lang="en-GB" dirty="0"/>
          </a:p>
        </p:txBody>
      </p:sp>
      <p:pic>
        <p:nvPicPr>
          <p:cNvPr id="5" name="Content Placeholder 4"/>
          <p:cNvPicPr>
            <a:picLocks noGrp="1"/>
          </p:cNvPicPr>
          <p:nvPr>
            <p:ph sz="half" idx="1"/>
          </p:nvPr>
        </p:nvPicPr>
        <p:blipFill rotWithShape="1">
          <a:blip r:embed="rId2"/>
          <a:srcRect l="10968" t="24532" r="36849" b="49754"/>
          <a:stretch/>
        </p:blipFill>
        <p:spPr bwMode="auto">
          <a:xfrm>
            <a:off x="838200" y="2285999"/>
            <a:ext cx="5181600" cy="3453620"/>
          </a:xfrm>
          <a:prstGeom prst="rect">
            <a:avLst/>
          </a:prstGeom>
          <a:solidFill>
            <a:schemeClr val="bg1"/>
          </a:solidFill>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l="17283" t="39015" r="48815" b="21675"/>
          <a:stretch/>
        </p:blipFill>
        <p:spPr bwMode="auto">
          <a:xfrm>
            <a:off x="6557480" y="2461846"/>
            <a:ext cx="4411040" cy="327777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1826195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Lets find the best Random forest score</a:t>
            </a:r>
            <a:r>
              <a:rPr lang="en-GB" dirty="0"/>
              <a:t/>
            </a:r>
            <a:br>
              <a:rPr lang="en-GB" dirty="0"/>
            </a:br>
            <a:endParaRPr lang="en-GB" dirty="0"/>
          </a:p>
        </p:txBody>
      </p:sp>
      <p:sp>
        <p:nvSpPr>
          <p:cNvPr id="4" name="Text Placeholder 3"/>
          <p:cNvSpPr>
            <a:spLocks noGrp="1"/>
          </p:cNvSpPr>
          <p:nvPr>
            <p:ph type="body" sz="half" idx="2"/>
          </p:nvPr>
        </p:nvSpPr>
        <p:spPr/>
        <p:txBody>
          <a:bodyPr/>
          <a:lstStyle/>
          <a:p>
            <a:pPr fontAlgn="base" latinLnBrk="1"/>
            <a:endParaRPr lang="en-GB" dirty="0" smtClean="0"/>
          </a:p>
          <a:p>
            <a:pPr fontAlgn="base" latinLnBrk="1"/>
            <a:endParaRPr lang="en-GB" dirty="0"/>
          </a:p>
          <a:p>
            <a:pPr fontAlgn="base" latinLnBrk="1"/>
            <a:r>
              <a:rPr lang="en-GB" dirty="0" smtClean="0"/>
              <a:t>max </a:t>
            </a:r>
            <a:r>
              <a:rPr lang="en-GB" dirty="0"/>
              <a:t>r2 score corresponding to 48 is 0.8496659416265843</a:t>
            </a:r>
          </a:p>
        </p:txBody>
      </p:sp>
      <p:pic>
        <p:nvPicPr>
          <p:cNvPr id="5" name="Content Placeholder 4"/>
          <p:cNvPicPr>
            <a:picLocks noGrp="1"/>
          </p:cNvPicPr>
          <p:nvPr>
            <p:ph idx="1"/>
          </p:nvPr>
        </p:nvPicPr>
        <p:blipFill rotWithShape="1">
          <a:blip r:embed="rId2"/>
          <a:srcRect l="10636" t="27783" r="28706" b="37340"/>
          <a:stretch/>
        </p:blipFill>
        <p:spPr bwMode="auto">
          <a:xfrm>
            <a:off x="5418138" y="1547446"/>
            <a:ext cx="5470525" cy="377014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1187394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GB" b="1" dirty="0" smtClean="0"/>
              <a:t>Split the dataset	into test and train and Run the Model to find best RMSE</a:t>
            </a:r>
            <a:endParaRPr lang="en-GB" b="1" dirty="0"/>
          </a:p>
        </p:txBody>
      </p:sp>
      <p:pic>
        <p:nvPicPr>
          <p:cNvPr id="5" name="Content Placeholder 4"/>
          <p:cNvPicPr>
            <a:picLocks noGrp="1"/>
          </p:cNvPicPr>
          <p:nvPr>
            <p:ph idx="1"/>
          </p:nvPr>
        </p:nvPicPr>
        <p:blipFill rotWithShape="1">
          <a:blip r:embed="rId2"/>
          <a:srcRect l="6980" t="19507" r="32529" b="19015"/>
          <a:stretch/>
        </p:blipFill>
        <p:spPr bwMode="auto">
          <a:xfrm>
            <a:off x="1617785" y="2557463"/>
            <a:ext cx="8665698" cy="33178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7782071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a:bodyPr>
          <a:lstStyle/>
          <a:p>
            <a:r>
              <a:rPr lang="en-IN" b="1" dirty="0" smtClean="0"/>
              <a:t>Linear Regression</a:t>
            </a:r>
            <a:endParaRPr lang="en-GB" dirty="0"/>
          </a:p>
        </p:txBody>
      </p:sp>
      <p:sp>
        <p:nvSpPr>
          <p:cNvPr id="3" name="Content Placeholder 2"/>
          <p:cNvSpPr>
            <a:spLocks noGrp="1"/>
          </p:cNvSpPr>
          <p:nvPr>
            <p:ph idx="1"/>
          </p:nvPr>
        </p:nvSpPr>
        <p:spPr/>
        <p:txBody>
          <a:bodyPr>
            <a:normAutofit fontScale="92500" lnSpcReduction="10000"/>
          </a:bodyPr>
          <a:lstStyle/>
          <a:p>
            <a:pPr fontAlgn="base" latinLnBrk="1"/>
            <a:r>
              <a:rPr lang="en-GB" dirty="0"/>
              <a:t>score of </a:t>
            </a:r>
            <a:r>
              <a:rPr lang="en-GB" dirty="0" err="1"/>
              <a:t>LinearRegression</a:t>
            </a:r>
            <a:r>
              <a:rPr lang="en-GB" dirty="0"/>
              <a:t>() is: 0.82477807880984</a:t>
            </a:r>
          </a:p>
          <a:p>
            <a:pPr fontAlgn="base" latinLnBrk="1"/>
            <a:r>
              <a:rPr lang="en-GB" dirty="0"/>
              <a:t>Error:</a:t>
            </a:r>
          </a:p>
          <a:p>
            <a:pPr fontAlgn="base" latinLnBrk="1"/>
            <a:r>
              <a:rPr lang="en-GB" dirty="0"/>
              <a:t>Mean absolute error: 21214.668674560457</a:t>
            </a:r>
          </a:p>
          <a:p>
            <a:pPr fontAlgn="base" latinLnBrk="1"/>
            <a:r>
              <a:rPr lang="en-GB" dirty="0"/>
              <a:t>Mean squared error: 988711234.5151851</a:t>
            </a:r>
          </a:p>
          <a:p>
            <a:pPr fontAlgn="base" latinLnBrk="1"/>
            <a:r>
              <a:rPr lang="en-GB" dirty="0"/>
              <a:t>Root Mean Squared Error: 31443.778947753482</a:t>
            </a:r>
          </a:p>
          <a:p>
            <a:pPr fontAlgn="base" latinLnBrk="1"/>
            <a:r>
              <a:rPr lang="en-GB" dirty="0"/>
              <a:t>r2_score: 0.8493293024469674</a:t>
            </a:r>
          </a:p>
          <a:p>
            <a:pPr fontAlgn="base" latinLnBrk="1"/>
            <a:r>
              <a:rPr lang="en-GB" dirty="0"/>
              <a:t>*************************************************************</a:t>
            </a:r>
          </a:p>
          <a:p>
            <a:pPr fontAlgn="base" latinLnBrk="1"/>
            <a:endParaRPr lang="en-GB" dirty="0"/>
          </a:p>
        </p:txBody>
      </p:sp>
    </p:spTree>
    <p:extLst>
      <p:ext uri="{BB962C8B-B14F-4D97-AF65-F5344CB8AC3E}">
        <p14:creationId xmlns:p14="http://schemas.microsoft.com/office/powerpoint/2010/main" val="257138114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a:bodyPr>
          <a:lstStyle/>
          <a:p>
            <a:r>
              <a:rPr lang="en-IN" b="1" dirty="0" err="1" smtClean="0"/>
              <a:t>DecisionTree</a:t>
            </a:r>
            <a:r>
              <a:rPr lang="en-IN" b="1" dirty="0" smtClean="0"/>
              <a:t> Regression</a:t>
            </a:r>
            <a:endParaRPr lang="en-GB" dirty="0"/>
          </a:p>
        </p:txBody>
      </p:sp>
      <p:sp>
        <p:nvSpPr>
          <p:cNvPr id="3" name="Content Placeholder 2"/>
          <p:cNvSpPr>
            <a:spLocks noGrp="1"/>
          </p:cNvSpPr>
          <p:nvPr>
            <p:ph idx="1"/>
          </p:nvPr>
        </p:nvSpPr>
        <p:spPr/>
        <p:txBody>
          <a:bodyPr>
            <a:normAutofit fontScale="92500" lnSpcReduction="10000"/>
          </a:bodyPr>
          <a:lstStyle/>
          <a:p>
            <a:pPr fontAlgn="base" latinLnBrk="1"/>
            <a:r>
              <a:rPr lang="en-GB" dirty="0"/>
              <a:t>score of </a:t>
            </a:r>
            <a:r>
              <a:rPr lang="en-GB" dirty="0" err="1"/>
              <a:t>DecisionTreeRegressor</a:t>
            </a:r>
            <a:r>
              <a:rPr lang="en-GB" dirty="0"/>
              <a:t>() is: 1.0</a:t>
            </a:r>
          </a:p>
          <a:p>
            <a:pPr fontAlgn="base" latinLnBrk="1"/>
            <a:r>
              <a:rPr lang="en-GB" dirty="0"/>
              <a:t>Error:</a:t>
            </a:r>
          </a:p>
          <a:p>
            <a:pPr fontAlgn="base" latinLnBrk="1"/>
            <a:r>
              <a:rPr lang="en-GB" dirty="0"/>
              <a:t>Mean absolute error: 32526.239316239316</a:t>
            </a:r>
          </a:p>
          <a:p>
            <a:pPr fontAlgn="base" latinLnBrk="1"/>
            <a:r>
              <a:rPr lang="en-GB" dirty="0"/>
              <a:t>Mean squared error: 2655740464.3076925</a:t>
            </a:r>
          </a:p>
          <a:p>
            <a:pPr fontAlgn="base" latinLnBrk="1"/>
            <a:r>
              <a:rPr lang="en-GB" dirty="0"/>
              <a:t>Root Mean Squared Error: 51533.87686083488</a:t>
            </a:r>
          </a:p>
          <a:p>
            <a:pPr fontAlgn="base" latinLnBrk="1"/>
            <a:r>
              <a:rPr lang="en-GB" dirty="0"/>
              <a:t>r2_score: 0.5952890446589649</a:t>
            </a:r>
          </a:p>
          <a:p>
            <a:pPr fontAlgn="base" latinLnBrk="1"/>
            <a:r>
              <a:rPr lang="en-GB" dirty="0"/>
              <a:t>*************************************************************</a:t>
            </a:r>
          </a:p>
          <a:p>
            <a:endParaRPr lang="en-GB" dirty="0"/>
          </a:p>
        </p:txBody>
      </p:sp>
    </p:spTree>
    <p:extLst>
      <p:ext uri="{BB962C8B-B14F-4D97-AF65-F5344CB8AC3E}">
        <p14:creationId xmlns:p14="http://schemas.microsoft.com/office/powerpoint/2010/main" val="17675533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a:bodyPr>
          <a:lstStyle/>
          <a:p>
            <a:r>
              <a:rPr lang="en-GB" b="1" dirty="0" err="1" smtClean="0"/>
              <a:t>Kneighbors</a:t>
            </a:r>
            <a:r>
              <a:rPr lang="en-GB" b="1" dirty="0" smtClean="0"/>
              <a:t> </a:t>
            </a:r>
            <a:r>
              <a:rPr lang="en-GB" b="1" dirty="0" err="1" smtClean="0"/>
              <a:t>Regressor</a:t>
            </a:r>
            <a:r>
              <a:rPr lang="en-GB" b="1" dirty="0" smtClean="0"/>
              <a:t>  </a:t>
            </a:r>
            <a:endParaRPr lang="en-GB" dirty="0"/>
          </a:p>
        </p:txBody>
      </p:sp>
      <p:sp>
        <p:nvSpPr>
          <p:cNvPr id="3" name="Content Placeholder 2"/>
          <p:cNvSpPr>
            <a:spLocks noGrp="1"/>
          </p:cNvSpPr>
          <p:nvPr>
            <p:ph idx="1"/>
          </p:nvPr>
        </p:nvSpPr>
        <p:spPr/>
        <p:txBody>
          <a:bodyPr>
            <a:normAutofit fontScale="92500" lnSpcReduction="20000"/>
          </a:bodyPr>
          <a:lstStyle/>
          <a:p>
            <a:pPr fontAlgn="base" latinLnBrk="1"/>
            <a:r>
              <a:rPr lang="en-GB" dirty="0"/>
              <a:t>score of </a:t>
            </a:r>
            <a:r>
              <a:rPr lang="en-GB" dirty="0" err="1"/>
              <a:t>KNeighborsRegressor</a:t>
            </a:r>
            <a:r>
              <a:rPr lang="en-GB" dirty="0"/>
              <a:t>() is: 0.8005580881741488</a:t>
            </a:r>
          </a:p>
          <a:p>
            <a:pPr fontAlgn="base" latinLnBrk="1"/>
            <a:r>
              <a:rPr lang="en-GB" dirty="0"/>
              <a:t>Error:</a:t>
            </a:r>
          </a:p>
          <a:p>
            <a:pPr fontAlgn="base" latinLnBrk="1"/>
            <a:r>
              <a:rPr lang="en-GB" dirty="0"/>
              <a:t>Mean absolute error: 26287.979487179484</a:t>
            </a:r>
          </a:p>
          <a:p>
            <a:pPr fontAlgn="base" latinLnBrk="1"/>
            <a:r>
              <a:rPr lang="en-GB" dirty="0"/>
              <a:t>Mean squared error: 1638191388.2099144</a:t>
            </a:r>
          </a:p>
          <a:p>
            <a:pPr fontAlgn="base" latinLnBrk="1"/>
            <a:r>
              <a:rPr lang="en-GB" dirty="0"/>
              <a:t>Root Mean Squared Error: 40474.57706029693</a:t>
            </a:r>
          </a:p>
          <a:p>
            <a:pPr fontAlgn="base" latinLnBrk="1"/>
            <a:r>
              <a:rPr lang="en-GB" dirty="0"/>
              <a:t>r2_score: 0.7503543698398546</a:t>
            </a:r>
          </a:p>
          <a:p>
            <a:pPr fontAlgn="base" latinLnBrk="1"/>
            <a:r>
              <a:rPr lang="en-GB" dirty="0"/>
              <a:t>*************************************************************</a:t>
            </a:r>
          </a:p>
          <a:p>
            <a:pPr fontAlgn="base" latinLnBrk="1"/>
            <a:r>
              <a:rPr lang="en-GB" dirty="0"/>
              <a:t> </a:t>
            </a:r>
          </a:p>
          <a:p>
            <a:endParaRPr lang="en-GB" dirty="0"/>
          </a:p>
        </p:txBody>
      </p:sp>
    </p:spTree>
    <p:extLst>
      <p:ext uri="{BB962C8B-B14F-4D97-AF65-F5344CB8AC3E}">
        <p14:creationId xmlns:p14="http://schemas.microsoft.com/office/powerpoint/2010/main" val="401053068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smtClean="0"/>
              <a:t>Support Vector </a:t>
            </a:r>
            <a:r>
              <a:rPr lang="en-GB" b="1" dirty="0" err="1" smtClean="0"/>
              <a:t>Regressor</a:t>
            </a:r>
            <a:endParaRPr lang="en-GB" b="1" dirty="0"/>
          </a:p>
        </p:txBody>
      </p:sp>
      <p:sp>
        <p:nvSpPr>
          <p:cNvPr id="3" name="Content Placeholder 2"/>
          <p:cNvSpPr>
            <a:spLocks noGrp="1"/>
          </p:cNvSpPr>
          <p:nvPr>
            <p:ph idx="1"/>
          </p:nvPr>
        </p:nvSpPr>
        <p:spPr/>
        <p:txBody>
          <a:bodyPr>
            <a:normAutofit fontScale="92500" lnSpcReduction="10000"/>
          </a:bodyPr>
          <a:lstStyle/>
          <a:p>
            <a:pPr fontAlgn="base" latinLnBrk="1"/>
            <a:r>
              <a:rPr lang="en-GB" dirty="0"/>
              <a:t>score of SVR() is: -0.04568255380776742</a:t>
            </a:r>
          </a:p>
          <a:p>
            <a:pPr fontAlgn="base" latinLnBrk="1"/>
            <a:r>
              <a:rPr lang="en-GB" dirty="0"/>
              <a:t>Error:</a:t>
            </a:r>
          </a:p>
          <a:p>
            <a:pPr fontAlgn="base" latinLnBrk="1"/>
            <a:r>
              <a:rPr lang="en-GB" dirty="0"/>
              <a:t>Mean absolute error: 58256.27581850125</a:t>
            </a:r>
          </a:p>
          <a:p>
            <a:pPr fontAlgn="base" latinLnBrk="1"/>
            <a:r>
              <a:rPr lang="en-GB" dirty="0"/>
              <a:t>Mean squared error: 6883564961.965359</a:t>
            </a:r>
          </a:p>
          <a:p>
            <a:pPr fontAlgn="base" latinLnBrk="1"/>
            <a:r>
              <a:rPr lang="en-GB" dirty="0"/>
              <a:t>Root Mean Squared Error: 82967.2523467263</a:t>
            </a:r>
          </a:p>
          <a:p>
            <a:pPr fontAlgn="base" latinLnBrk="1"/>
            <a:r>
              <a:rPr lang="en-GB" dirty="0"/>
              <a:t>r2_score: -0.04899337467274023</a:t>
            </a:r>
          </a:p>
          <a:p>
            <a:pPr fontAlgn="base" latinLnBrk="1"/>
            <a:r>
              <a:rPr lang="en-GB" dirty="0"/>
              <a:t>*************************************************************</a:t>
            </a:r>
          </a:p>
          <a:p>
            <a:endParaRPr lang="en-GB" dirty="0"/>
          </a:p>
        </p:txBody>
      </p:sp>
    </p:spTree>
    <p:extLst>
      <p:ext uri="{BB962C8B-B14F-4D97-AF65-F5344CB8AC3E}">
        <p14:creationId xmlns:p14="http://schemas.microsoft.com/office/powerpoint/2010/main" val="306629502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smtClean="0"/>
              <a:t>Lasso </a:t>
            </a:r>
            <a:r>
              <a:rPr lang="en-GB" b="1" dirty="0" err="1" smtClean="0"/>
              <a:t>Regressor</a:t>
            </a:r>
            <a:endParaRPr lang="en-GB" b="1" dirty="0"/>
          </a:p>
        </p:txBody>
      </p:sp>
      <p:sp>
        <p:nvSpPr>
          <p:cNvPr id="3" name="Content Placeholder 2"/>
          <p:cNvSpPr>
            <a:spLocks noGrp="1"/>
          </p:cNvSpPr>
          <p:nvPr>
            <p:ph idx="1"/>
          </p:nvPr>
        </p:nvSpPr>
        <p:spPr/>
        <p:txBody>
          <a:bodyPr>
            <a:normAutofit fontScale="92500" lnSpcReduction="10000"/>
          </a:bodyPr>
          <a:lstStyle/>
          <a:p>
            <a:pPr fontAlgn="base" latinLnBrk="1"/>
            <a:r>
              <a:rPr lang="en-GB" dirty="0"/>
              <a:t>score of Lasso() is: 0.8247780692387235</a:t>
            </a:r>
          </a:p>
          <a:p>
            <a:pPr fontAlgn="base" latinLnBrk="1"/>
            <a:r>
              <a:rPr lang="en-GB" dirty="0"/>
              <a:t>Error:</a:t>
            </a:r>
          </a:p>
          <a:p>
            <a:pPr fontAlgn="base" latinLnBrk="1"/>
            <a:r>
              <a:rPr lang="en-GB" dirty="0"/>
              <a:t>Mean absolute error: 21212.494199237746</a:t>
            </a:r>
          </a:p>
          <a:p>
            <a:pPr fontAlgn="base" latinLnBrk="1"/>
            <a:r>
              <a:rPr lang="en-GB" dirty="0"/>
              <a:t>Mean squared error: 988627101.9067537</a:t>
            </a:r>
          </a:p>
          <a:p>
            <a:pPr fontAlgn="base" latinLnBrk="1"/>
            <a:r>
              <a:rPr lang="en-GB" dirty="0"/>
              <a:t>Root Mean Squared Error: 31442.441093317702</a:t>
            </a:r>
          </a:p>
          <a:p>
            <a:pPr fontAlgn="base" latinLnBrk="1"/>
            <a:r>
              <a:rPr lang="en-GB" dirty="0"/>
              <a:t>r2_score: 0.8493421234996235</a:t>
            </a:r>
          </a:p>
          <a:p>
            <a:pPr fontAlgn="base" latinLnBrk="1"/>
            <a:r>
              <a:rPr lang="en-GB" dirty="0"/>
              <a:t>*************************************************************</a:t>
            </a:r>
          </a:p>
          <a:p>
            <a:endParaRPr lang="en-GB" dirty="0"/>
          </a:p>
        </p:txBody>
      </p:sp>
    </p:spTree>
    <p:extLst>
      <p:ext uri="{BB962C8B-B14F-4D97-AF65-F5344CB8AC3E}">
        <p14:creationId xmlns:p14="http://schemas.microsoft.com/office/powerpoint/2010/main" val="20113723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smtClean="0"/>
              <a:t>Ridge </a:t>
            </a:r>
            <a:r>
              <a:rPr lang="en-GB" b="1" dirty="0" err="1" smtClean="0"/>
              <a:t>Regressor</a:t>
            </a:r>
            <a:endParaRPr lang="en-GB" b="1" dirty="0"/>
          </a:p>
        </p:txBody>
      </p:sp>
      <p:sp>
        <p:nvSpPr>
          <p:cNvPr id="3" name="Content Placeholder 2"/>
          <p:cNvSpPr>
            <a:spLocks noGrp="1"/>
          </p:cNvSpPr>
          <p:nvPr>
            <p:ph idx="1"/>
          </p:nvPr>
        </p:nvSpPr>
        <p:spPr/>
        <p:txBody>
          <a:bodyPr>
            <a:normAutofit fontScale="92500" lnSpcReduction="10000"/>
          </a:bodyPr>
          <a:lstStyle/>
          <a:p>
            <a:pPr fontAlgn="base" latinLnBrk="1"/>
            <a:r>
              <a:rPr lang="en-GB" dirty="0"/>
              <a:t>score of Ridge() is: 0.8247780154162465</a:t>
            </a:r>
          </a:p>
          <a:p>
            <a:pPr fontAlgn="base" latinLnBrk="1"/>
            <a:r>
              <a:rPr lang="en-GB" dirty="0"/>
              <a:t>Error:</a:t>
            </a:r>
          </a:p>
          <a:p>
            <a:pPr fontAlgn="base" latinLnBrk="1"/>
            <a:r>
              <a:rPr lang="en-GB" dirty="0"/>
              <a:t>Mean absolute error: 21207.71025561312</a:t>
            </a:r>
          </a:p>
          <a:p>
            <a:pPr fontAlgn="base" latinLnBrk="1"/>
            <a:r>
              <a:rPr lang="en-GB" dirty="0"/>
              <a:t>Mean squared error: 988429671.2769494</a:t>
            </a:r>
          </a:p>
          <a:p>
            <a:pPr fontAlgn="base" latinLnBrk="1"/>
            <a:r>
              <a:rPr lang="en-GB" dirty="0"/>
              <a:t>Root Mean Squared Error: 31439.301380230278</a:t>
            </a:r>
          </a:p>
          <a:p>
            <a:pPr fontAlgn="base" latinLnBrk="1"/>
            <a:r>
              <a:rPr lang="en-GB" dirty="0"/>
              <a:t>r2_score: 0.8493722101514916</a:t>
            </a:r>
          </a:p>
          <a:p>
            <a:pPr fontAlgn="base" latinLnBrk="1"/>
            <a:r>
              <a:rPr lang="en-GB" dirty="0"/>
              <a:t>*************************************************************</a:t>
            </a:r>
          </a:p>
          <a:p>
            <a:endParaRPr lang="en-GB" dirty="0"/>
          </a:p>
        </p:txBody>
      </p:sp>
    </p:spTree>
    <p:extLst>
      <p:ext uri="{BB962C8B-B14F-4D97-AF65-F5344CB8AC3E}">
        <p14:creationId xmlns:p14="http://schemas.microsoft.com/office/powerpoint/2010/main" val="79878616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err="1" smtClean="0"/>
              <a:t>ElasticNet</a:t>
            </a:r>
            <a:r>
              <a:rPr lang="en-GB" b="1" dirty="0" smtClean="0"/>
              <a:t> </a:t>
            </a:r>
            <a:r>
              <a:rPr lang="en-GB" b="1" dirty="0" err="1" smtClean="0"/>
              <a:t>Regressor</a:t>
            </a:r>
            <a:endParaRPr lang="en-GB" b="1" dirty="0"/>
          </a:p>
        </p:txBody>
      </p:sp>
      <p:sp>
        <p:nvSpPr>
          <p:cNvPr id="3" name="Content Placeholder 2"/>
          <p:cNvSpPr>
            <a:spLocks noGrp="1"/>
          </p:cNvSpPr>
          <p:nvPr>
            <p:ph idx="1"/>
          </p:nvPr>
        </p:nvSpPr>
        <p:spPr/>
        <p:txBody>
          <a:bodyPr>
            <a:normAutofit fontScale="92500" lnSpcReduction="20000"/>
          </a:bodyPr>
          <a:lstStyle/>
          <a:p>
            <a:pPr fontAlgn="base" latinLnBrk="1"/>
            <a:r>
              <a:rPr lang="en-GB" dirty="0"/>
              <a:t>score of </a:t>
            </a:r>
            <a:r>
              <a:rPr lang="en-GB" dirty="0" err="1"/>
              <a:t>ElasticNet</a:t>
            </a:r>
            <a:r>
              <a:rPr lang="en-GB" dirty="0"/>
              <a:t>() is: 0.8174701175087531</a:t>
            </a:r>
          </a:p>
          <a:p>
            <a:pPr fontAlgn="base" latinLnBrk="1"/>
            <a:r>
              <a:rPr lang="en-GB" dirty="0"/>
              <a:t>Error:</a:t>
            </a:r>
          </a:p>
          <a:p>
            <a:pPr fontAlgn="base" latinLnBrk="1"/>
            <a:r>
              <a:rPr lang="en-GB" dirty="0"/>
              <a:t>Mean absolute error: 19910.440060332676</a:t>
            </a:r>
          </a:p>
          <a:p>
            <a:pPr fontAlgn="base" latinLnBrk="1"/>
            <a:r>
              <a:rPr lang="en-GB" dirty="0"/>
              <a:t>Mean squared error: 1002174977.3116897</a:t>
            </a:r>
          </a:p>
          <a:p>
            <a:pPr fontAlgn="base" latinLnBrk="1"/>
            <a:r>
              <a:rPr lang="en-GB" dirty="0"/>
              <a:t>Root Mean Squared Error: 31657.147333764766</a:t>
            </a:r>
          </a:p>
          <a:p>
            <a:pPr fontAlgn="base" latinLnBrk="1"/>
            <a:r>
              <a:rPr lang="en-GB" dirty="0"/>
              <a:t>r2_score: 0.8472775491665279</a:t>
            </a:r>
          </a:p>
          <a:p>
            <a:pPr fontAlgn="base" latinLnBrk="1"/>
            <a:r>
              <a:rPr lang="en-GB" dirty="0"/>
              <a:t>*************************************************************</a:t>
            </a:r>
          </a:p>
          <a:p>
            <a:pPr fontAlgn="base" latinLnBrk="1"/>
            <a:r>
              <a:rPr lang="en-GB" dirty="0"/>
              <a:t> </a:t>
            </a:r>
          </a:p>
          <a:p>
            <a:endParaRPr lang="en-GB" dirty="0"/>
          </a:p>
        </p:txBody>
      </p:sp>
    </p:spTree>
    <p:extLst>
      <p:ext uri="{BB962C8B-B14F-4D97-AF65-F5344CB8AC3E}">
        <p14:creationId xmlns:p14="http://schemas.microsoft.com/office/powerpoint/2010/main" val="37707230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28468"/>
            <a:ext cx="10515600" cy="984738"/>
          </a:xfrm>
          <a:solidFill>
            <a:schemeClr val="accent4">
              <a:lumMod val="40000"/>
              <a:lumOff val="60000"/>
            </a:schemeClr>
          </a:solidFill>
        </p:spPr>
        <p:txBody>
          <a:bodyPr>
            <a:normAutofit/>
          </a:bodyPr>
          <a:lstStyle/>
          <a:p>
            <a:r>
              <a:rPr lang="en-GB" b="1" dirty="0" smtClean="0"/>
              <a:t> </a:t>
            </a:r>
            <a:r>
              <a:rPr lang="en-IN" b="1" dirty="0" smtClean="0"/>
              <a:t>INTRODUCTION </a:t>
            </a:r>
            <a:endParaRPr lang="en-GB" dirty="0"/>
          </a:p>
        </p:txBody>
      </p:sp>
      <p:sp>
        <p:nvSpPr>
          <p:cNvPr id="3" name="Content Placeholder 2"/>
          <p:cNvSpPr>
            <a:spLocks noGrp="1"/>
          </p:cNvSpPr>
          <p:nvPr>
            <p:ph idx="1"/>
          </p:nvPr>
        </p:nvSpPr>
        <p:spPr/>
        <p:txBody>
          <a:bodyPr>
            <a:normAutofit fontScale="92500" lnSpcReduction="10000"/>
          </a:bodyPr>
          <a:lstStyle/>
          <a:p>
            <a:r>
              <a:rPr lang="en-IN" b="1" dirty="0"/>
              <a:t>Business Problem </a:t>
            </a:r>
            <a:r>
              <a:rPr lang="en-IN" b="1" dirty="0" smtClean="0"/>
              <a:t>Framing</a:t>
            </a:r>
            <a:endParaRPr lang="en-IN" dirty="0" smtClean="0"/>
          </a:p>
          <a:p>
            <a:pPr lvl="0"/>
            <a:r>
              <a:rPr lang="en-IN" dirty="0" smtClean="0"/>
              <a:t>The </a:t>
            </a:r>
            <a:r>
              <a:rPr lang="en-IN" dirty="0"/>
              <a:t>company is looking at prospective properties to buy houses to enter the market. You are required to build a model using Machine Learning in order to predict the actual value of the prospective properties and decide whether to invest in them or not. For this company wants to know:</a:t>
            </a:r>
            <a:endParaRPr lang="en-GB" dirty="0"/>
          </a:p>
          <a:p>
            <a:endParaRPr lang="en-GB" dirty="0"/>
          </a:p>
          <a:p>
            <a:pPr marL="0" indent="0">
              <a:buNone/>
            </a:pPr>
            <a:r>
              <a:rPr lang="en-IN" dirty="0"/>
              <a:t>• Which variables are important to predict the price of variable?</a:t>
            </a:r>
            <a:endParaRPr lang="en-GB" dirty="0"/>
          </a:p>
          <a:p>
            <a:pPr marL="0" indent="0">
              <a:buNone/>
            </a:pPr>
            <a:r>
              <a:rPr lang="en-IN" dirty="0"/>
              <a:t>• How do these variables describe the price of the house?</a:t>
            </a:r>
            <a:endParaRPr lang="en-GB" dirty="0"/>
          </a:p>
          <a:p>
            <a:endParaRPr lang="en-GB" dirty="0"/>
          </a:p>
        </p:txBody>
      </p:sp>
    </p:spTree>
    <p:extLst>
      <p:ext uri="{BB962C8B-B14F-4D97-AF65-F5344CB8AC3E}">
        <p14:creationId xmlns:p14="http://schemas.microsoft.com/office/powerpoint/2010/main" val="361138511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err="1" smtClean="0"/>
              <a:t>RandomForest</a:t>
            </a:r>
            <a:r>
              <a:rPr lang="en-GB" b="1" dirty="0" smtClean="0"/>
              <a:t> </a:t>
            </a:r>
            <a:r>
              <a:rPr lang="en-GB" b="1" dirty="0" err="1" smtClean="0"/>
              <a:t>Regressor</a:t>
            </a:r>
            <a:endParaRPr lang="en-GB" b="1" dirty="0"/>
          </a:p>
        </p:txBody>
      </p:sp>
      <p:sp>
        <p:nvSpPr>
          <p:cNvPr id="3" name="Content Placeholder 2"/>
          <p:cNvSpPr>
            <a:spLocks noGrp="1"/>
          </p:cNvSpPr>
          <p:nvPr>
            <p:ph idx="1"/>
          </p:nvPr>
        </p:nvSpPr>
        <p:spPr/>
        <p:txBody>
          <a:bodyPr>
            <a:normAutofit fontScale="92500" lnSpcReduction="10000"/>
          </a:bodyPr>
          <a:lstStyle/>
          <a:p>
            <a:pPr fontAlgn="base" latinLnBrk="1"/>
            <a:r>
              <a:rPr lang="en-GB" dirty="0"/>
              <a:t>score of </a:t>
            </a:r>
            <a:r>
              <a:rPr lang="en-GB" dirty="0" err="1"/>
              <a:t>RandomForestRegressor</a:t>
            </a:r>
            <a:r>
              <a:rPr lang="en-GB" dirty="0"/>
              <a:t>() is: 0.96680098429731</a:t>
            </a:r>
          </a:p>
          <a:p>
            <a:pPr fontAlgn="base" latinLnBrk="1"/>
            <a:r>
              <a:rPr lang="en-GB" dirty="0"/>
              <a:t>Error:</a:t>
            </a:r>
          </a:p>
          <a:p>
            <a:pPr fontAlgn="base" latinLnBrk="1"/>
            <a:r>
              <a:rPr lang="en-GB" dirty="0"/>
              <a:t>Mean absolute error: 21953.085384615388</a:t>
            </a:r>
          </a:p>
          <a:p>
            <a:pPr fontAlgn="base" latinLnBrk="1"/>
            <a:r>
              <a:rPr lang="en-GB" dirty="0"/>
              <a:t>Mean squared error: 1164063400.6093924</a:t>
            </a:r>
          </a:p>
          <a:p>
            <a:pPr fontAlgn="base" latinLnBrk="1"/>
            <a:r>
              <a:rPr lang="en-GB" dirty="0"/>
              <a:t>Root Mean Squared Error: 34118.37335819796</a:t>
            </a:r>
          </a:p>
          <a:p>
            <a:pPr fontAlgn="base" latinLnBrk="1"/>
            <a:r>
              <a:rPr lang="en-GB" dirty="0"/>
              <a:t>r2_score: 0.8226072098272706</a:t>
            </a:r>
          </a:p>
          <a:p>
            <a:pPr fontAlgn="base" latinLnBrk="1"/>
            <a:r>
              <a:rPr lang="en-GB" dirty="0"/>
              <a:t>*************************************************************</a:t>
            </a:r>
          </a:p>
          <a:p>
            <a:endParaRPr lang="en-GB" dirty="0"/>
          </a:p>
        </p:txBody>
      </p:sp>
    </p:spTree>
    <p:extLst>
      <p:ext uri="{BB962C8B-B14F-4D97-AF65-F5344CB8AC3E}">
        <p14:creationId xmlns:p14="http://schemas.microsoft.com/office/powerpoint/2010/main" val="1341779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err="1" smtClean="0"/>
              <a:t>AdaBoost</a:t>
            </a:r>
            <a:r>
              <a:rPr lang="en-GB" b="1" dirty="0" smtClean="0"/>
              <a:t> </a:t>
            </a:r>
            <a:r>
              <a:rPr lang="en-GB" b="1" dirty="0" err="1" smtClean="0"/>
              <a:t>Regressor</a:t>
            </a:r>
            <a:endParaRPr lang="en-GB" b="1" dirty="0"/>
          </a:p>
        </p:txBody>
      </p:sp>
      <p:sp>
        <p:nvSpPr>
          <p:cNvPr id="3" name="Content Placeholder 2"/>
          <p:cNvSpPr>
            <a:spLocks noGrp="1"/>
          </p:cNvSpPr>
          <p:nvPr>
            <p:ph idx="1"/>
          </p:nvPr>
        </p:nvSpPr>
        <p:spPr/>
        <p:txBody>
          <a:bodyPr>
            <a:normAutofit fontScale="92500" lnSpcReduction="10000"/>
          </a:bodyPr>
          <a:lstStyle/>
          <a:p>
            <a:pPr fontAlgn="base" latinLnBrk="1"/>
            <a:r>
              <a:rPr lang="en-GB" dirty="0"/>
              <a:t>score of </a:t>
            </a:r>
            <a:r>
              <a:rPr lang="en-GB" dirty="0" err="1"/>
              <a:t>AdaBoostRegressor</a:t>
            </a:r>
            <a:r>
              <a:rPr lang="en-GB" dirty="0"/>
              <a:t>() is: 0.8380210963982864</a:t>
            </a:r>
          </a:p>
          <a:p>
            <a:pPr fontAlgn="base" latinLnBrk="1"/>
            <a:r>
              <a:rPr lang="en-GB" dirty="0"/>
              <a:t>Error:</a:t>
            </a:r>
          </a:p>
          <a:p>
            <a:pPr fontAlgn="base" latinLnBrk="1"/>
            <a:r>
              <a:rPr lang="en-GB" dirty="0"/>
              <a:t>Mean absolute error: 30931.247989936797</a:t>
            </a:r>
          </a:p>
          <a:p>
            <a:pPr fontAlgn="base" latinLnBrk="1"/>
            <a:r>
              <a:rPr lang="en-GB" dirty="0"/>
              <a:t>Mean squared error: 1749721542.0135958</a:t>
            </a:r>
          </a:p>
          <a:p>
            <a:pPr fontAlgn="base" latinLnBrk="1"/>
            <a:r>
              <a:rPr lang="en-GB" dirty="0"/>
              <a:t>Root Mean Squared Error: 41829.67298477954</a:t>
            </a:r>
          </a:p>
          <a:p>
            <a:pPr fontAlgn="base" latinLnBrk="1"/>
            <a:r>
              <a:rPr lang="en-GB" dirty="0"/>
              <a:t>r2_score: 0.7333581777413218</a:t>
            </a:r>
          </a:p>
          <a:p>
            <a:pPr fontAlgn="base" latinLnBrk="1"/>
            <a:r>
              <a:rPr lang="en-GB" dirty="0"/>
              <a:t>*************************************************************</a:t>
            </a:r>
          </a:p>
          <a:p>
            <a:endParaRPr lang="en-GB" dirty="0"/>
          </a:p>
        </p:txBody>
      </p:sp>
    </p:spTree>
    <p:extLst>
      <p:ext uri="{BB962C8B-B14F-4D97-AF65-F5344CB8AC3E}">
        <p14:creationId xmlns:p14="http://schemas.microsoft.com/office/powerpoint/2010/main" val="74301391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92398" y="2419643"/>
            <a:ext cx="6815669" cy="967021"/>
          </a:xfrm>
          <a:solidFill>
            <a:schemeClr val="accent4">
              <a:lumMod val="40000"/>
              <a:lumOff val="60000"/>
            </a:schemeClr>
          </a:solidFill>
        </p:spPr>
        <p:txBody>
          <a:bodyPr/>
          <a:lstStyle/>
          <a:p>
            <a:r>
              <a:rPr lang="en-GB" dirty="0" smtClean="0"/>
              <a:t>Minimum RMSE Score</a:t>
            </a:r>
            <a:endParaRPr lang="en-GB" dirty="0"/>
          </a:p>
        </p:txBody>
      </p:sp>
      <p:sp>
        <p:nvSpPr>
          <p:cNvPr id="3" name="Subtitle 2"/>
          <p:cNvSpPr>
            <a:spLocks noGrp="1"/>
          </p:cNvSpPr>
          <p:nvPr>
            <p:ph type="subTitle" idx="1"/>
          </p:nvPr>
        </p:nvSpPr>
        <p:spPr/>
        <p:txBody>
          <a:bodyPr/>
          <a:lstStyle/>
          <a:p>
            <a:endParaRPr lang="en-IN" dirty="0" smtClean="0"/>
          </a:p>
          <a:p>
            <a:r>
              <a:rPr lang="en-IN" dirty="0" smtClean="0"/>
              <a:t>Ridge </a:t>
            </a:r>
            <a:r>
              <a:rPr lang="en-IN" dirty="0"/>
              <a:t>is giving us minimum </a:t>
            </a:r>
            <a:r>
              <a:rPr lang="en-IN" dirty="0" err="1"/>
              <a:t>Rmse</a:t>
            </a:r>
            <a:r>
              <a:rPr lang="en-IN" dirty="0"/>
              <a:t> score so we choose it as our final model.</a:t>
            </a:r>
            <a:endParaRPr lang="en-GB" dirty="0"/>
          </a:p>
          <a:p>
            <a:endParaRPr lang="en-GB" dirty="0"/>
          </a:p>
        </p:txBody>
      </p:sp>
    </p:spTree>
    <p:extLst>
      <p:ext uri="{BB962C8B-B14F-4D97-AF65-F5344CB8AC3E}">
        <p14:creationId xmlns:p14="http://schemas.microsoft.com/office/powerpoint/2010/main" val="259443827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5069" y="2138288"/>
            <a:ext cx="8158688" cy="1436831"/>
          </a:xfrm>
          <a:solidFill>
            <a:schemeClr val="accent4">
              <a:lumMod val="40000"/>
              <a:lumOff val="60000"/>
            </a:schemeClr>
          </a:solidFill>
        </p:spPr>
        <p:txBody>
          <a:bodyPr>
            <a:normAutofit fontScale="90000"/>
          </a:bodyPr>
          <a:lstStyle/>
          <a:p>
            <a:r>
              <a:rPr lang="en-IN" b="1" dirty="0"/>
              <a:t>Key Metrics for success in solving problem under consideration</a:t>
            </a:r>
            <a:endParaRPr lang="en-GB" dirty="0"/>
          </a:p>
        </p:txBody>
      </p:sp>
      <p:sp>
        <p:nvSpPr>
          <p:cNvPr id="3" name="Text Placeholder 2"/>
          <p:cNvSpPr>
            <a:spLocks noGrp="1"/>
          </p:cNvSpPr>
          <p:nvPr>
            <p:ph type="body" idx="1"/>
          </p:nvPr>
        </p:nvSpPr>
        <p:spPr/>
        <p:txBody>
          <a:bodyPr>
            <a:normAutofit fontScale="77500" lnSpcReduction="20000"/>
          </a:bodyPr>
          <a:lstStyle/>
          <a:p>
            <a:pPr lvl="0"/>
            <a:r>
              <a:rPr lang="en-IN" dirty="0"/>
              <a:t>Key Metrics used were the Lasso, ridge, </a:t>
            </a:r>
            <a:r>
              <a:rPr lang="en-IN" dirty="0" err="1"/>
              <a:t>Elasticnet</a:t>
            </a:r>
            <a:r>
              <a:rPr lang="en-IN" dirty="0"/>
              <a:t> to find r2 Score and </a:t>
            </a:r>
            <a:r>
              <a:rPr lang="en-IN" dirty="0" err="1"/>
              <a:t>GridsearcCV</a:t>
            </a:r>
            <a:r>
              <a:rPr lang="en-IN" dirty="0"/>
              <a:t> score as this was Linear Regression problem and we focus more on R2score metrics to observe Mean absolute error, Mean squared error  and Root Mean Squared Error.</a:t>
            </a:r>
            <a:endParaRPr lang="en-GB" dirty="0"/>
          </a:p>
          <a:p>
            <a:endParaRPr lang="en-GB" dirty="0"/>
          </a:p>
        </p:txBody>
      </p:sp>
    </p:spTree>
    <p:extLst>
      <p:ext uri="{BB962C8B-B14F-4D97-AF65-F5344CB8AC3E}">
        <p14:creationId xmlns:p14="http://schemas.microsoft.com/office/powerpoint/2010/main" val="281841475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675249"/>
            <a:ext cx="9601196" cy="1856935"/>
          </a:xfrm>
          <a:solidFill>
            <a:schemeClr val="accent4">
              <a:lumMod val="40000"/>
              <a:lumOff val="60000"/>
            </a:schemeClr>
          </a:solidFill>
        </p:spPr>
        <p:txBody>
          <a:bodyPr>
            <a:normAutofit fontScale="90000"/>
          </a:bodyPr>
          <a:lstStyle/>
          <a:p>
            <a:r>
              <a:rPr lang="en-IN" b="1" dirty="0"/>
              <a:t>Visualizations</a:t>
            </a:r>
            <a:r>
              <a:rPr lang="en-GB" dirty="0"/>
              <a:t/>
            </a:r>
            <a:br>
              <a:rPr lang="en-GB" dirty="0"/>
            </a:br>
            <a:r>
              <a:rPr lang="en-IN" b="1" dirty="0" err="1"/>
              <a:t>Hyperperameter</a:t>
            </a:r>
            <a:r>
              <a:rPr lang="en-IN" b="1" dirty="0"/>
              <a:t> </a:t>
            </a:r>
            <a:r>
              <a:rPr lang="en-IN" b="1" dirty="0" err="1"/>
              <a:t>tunning</a:t>
            </a:r>
            <a:r>
              <a:rPr lang="en-GB" dirty="0"/>
              <a:t/>
            </a:r>
            <a:br>
              <a:rPr lang="en-GB" dirty="0"/>
            </a:br>
            <a:endParaRPr lang="en-GB" dirty="0"/>
          </a:p>
        </p:txBody>
      </p:sp>
      <p:sp>
        <p:nvSpPr>
          <p:cNvPr id="3" name="Text Placeholder 2"/>
          <p:cNvSpPr>
            <a:spLocks noGrp="1"/>
          </p:cNvSpPr>
          <p:nvPr>
            <p:ph type="body" idx="1"/>
          </p:nvPr>
        </p:nvSpPr>
        <p:spPr>
          <a:xfrm>
            <a:off x="1295400" y="2419643"/>
            <a:ext cx="4718304" cy="815152"/>
          </a:xfrm>
        </p:spPr>
        <p:txBody>
          <a:bodyPr/>
          <a:lstStyle/>
          <a:p>
            <a:endParaRPr lang="en-GB" dirty="0" smtClean="0"/>
          </a:p>
          <a:p>
            <a:endParaRPr lang="en-GB" dirty="0"/>
          </a:p>
          <a:p>
            <a:endParaRPr lang="en-GB" dirty="0" smtClean="0"/>
          </a:p>
          <a:p>
            <a:r>
              <a:rPr lang="en-GB" sz="2000" dirty="0" smtClean="0"/>
              <a:t>Use </a:t>
            </a:r>
            <a:r>
              <a:rPr lang="en-GB" sz="2000" dirty="0" err="1" smtClean="0"/>
              <a:t>GridsearchCV</a:t>
            </a:r>
            <a:r>
              <a:rPr lang="en-GB" sz="2000" dirty="0" smtClean="0"/>
              <a:t> to find Best </a:t>
            </a:r>
            <a:r>
              <a:rPr lang="en-GB" sz="2000" dirty="0" err="1" smtClean="0"/>
              <a:t>Perameter</a:t>
            </a:r>
            <a:r>
              <a:rPr lang="en-GB" sz="2000" dirty="0" smtClean="0"/>
              <a:t> score</a:t>
            </a:r>
            <a:endParaRPr lang="en-GB" sz="2000" dirty="0"/>
          </a:p>
        </p:txBody>
      </p:sp>
      <p:sp>
        <p:nvSpPr>
          <p:cNvPr id="5" name="Text Placeholder 4"/>
          <p:cNvSpPr>
            <a:spLocks noGrp="1"/>
          </p:cNvSpPr>
          <p:nvPr>
            <p:ph type="body" sz="quarter" idx="3"/>
          </p:nvPr>
        </p:nvSpPr>
        <p:spPr>
          <a:xfrm>
            <a:off x="6180670" y="2419643"/>
            <a:ext cx="4718304" cy="815152"/>
          </a:xfrm>
        </p:spPr>
        <p:txBody>
          <a:bodyPr/>
          <a:lstStyle/>
          <a:p>
            <a:endParaRPr lang="en-GB" sz="2000" dirty="0" smtClean="0"/>
          </a:p>
          <a:p>
            <a:endParaRPr lang="en-GB" sz="2000" dirty="0"/>
          </a:p>
          <a:p>
            <a:endParaRPr lang="en-GB" sz="2000" dirty="0" smtClean="0"/>
          </a:p>
          <a:p>
            <a:endParaRPr lang="en-GB" sz="2000" dirty="0"/>
          </a:p>
          <a:p>
            <a:endParaRPr lang="en-GB" sz="2000" dirty="0" smtClean="0"/>
          </a:p>
          <a:p>
            <a:endParaRPr lang="en-GB" sz="2000" dirty="0"/>
          </a:p>
          <a:p>
            <a:r>
              <a:rPr lang="en-GB" sz="2000" dirty="0" smtClean="0"/>
              <a:t>Use Ridge </a:t>
            </a:r>
            <a:r>
              <a:rPr lang="en-GB" sz="2000" dirty="0" err="1" smtClean="0"/>
              <a:t>Regressor</a:t>
            </a:r>
            <a:r>
              <a:rPr lang="en-GB" sz="2000" dirty="0" smtClean="0"/>
              <a:t> </a:t>
            </a:r>
            <a:r>
              <a:rPr lang="en-GB" sz="2000" dirty="0"/>
              <a:t>to find Best </a:t>
            </a:r>
            <a:r>
              <a:rPr lang="en-GB" sz="2000" dirty="0" err="1"/>
              <a:t>Perameter</a:t>
            </a:r>
            <a:r>
              <a:rPr lang="en-GB" sz="2000" dirty="0"/>
              <a:t> </a:t>
            </a:r>
            <a:r>
              <a:rPr lang="en-GB" sz="2000" dirty="0" smtClean="0"/>
              <a:t>score</a:t>
            </a:r>
            <a:endParaRPr lang="en-GB" sz="2000" dirty="0"/>
          </a:p>
        </p:txBody>
      </p:sp>
      <p:pic>
        <p:nvPicPr>
          <p:cNvPr id="7" name="Content Placeholder 6"/>
          <p:cNvPicPr>
            <a:picLocks noGrp="1"/>
          </p:cNvPicPr>
          <p:nvPr>
            <p:ph sz="half" idx="2"/>
          </p:nvPr>
        </p:nvPicPr>
        <p:blipFill rotWithShape="1">
          <a:blip r:embed="rId2"/>
          <a:srcRect l="11134" t="25123" r="39508" b="51823"/>
          <a:stretch/>
        </p:blipFill>
        <p:spPr bwMode="auto">
          <a:xfrm>
            <a:off x="1295400" y="3243262"/>
            <a:ext cx="4718050" cy="2426018"/>
          </a:xfrm>
          <a:prstGeom prst="rect">
            <a:avLst/>
          </a:prstGeom>
          <a:ln>
            <a:noFill/>
          </a:ln>
          <a:extLst>
            <a:ext uri="{53640926-AAD7-44D8-BBD7-CCE9431645EC}">
              <a14:shadowObscured xmlns:a14="http://schemas.microsoft.com/office/drawing/2010/main"/>
            </a:ext>
          </a:extLst>
        </p:spPr>
      </p:pic>
      <p:pic>
        <p:nvPicPr>
          <p:cNvPr id="8" name="Content Placeholder 7"/>
          <p:cNvPicPr>
            <a:picLocks noGrp="1"/>
          </p:cNvPicPr>
          <p:nvPr>
            <p:ph sz="quarter" idx="4"/>
          </p:nvPr>
        </p:nvPicPr>
        <p:blipFill rotWithShape="1">
          <a:blip r:embed="rId3"/>
          <a:srcRect l="11467" t="24532" r="38345" b="40887"/>
          <a:stretch/>
        </p:blipFill>
        <p:spPr bwMode="auto">
          <a:xfrm>
            <a:off x="6180138" y="3243262"/>
            <a:ext cx="4718050" cy="242601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0326581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GB" b="1" dirty="0"/>
              <a:t>Use Ridge </a:t>
            </a:r>
            <a:r>
              <a:rPr lang="en-GB" b="1" dirty="0" err="1"/>
              <a:t>Regressor</a:t>
            </a:r>
            <a:r>
              <a:rPr lang="en-GB" b="1" dirty="0"/>
              <a:t> to find Best </a:t>
            </a:r>
            <a:r>
              <a:rPr lang="en-GB" b="1" dirty="0" err="1"/>
              <a:t>Perameter</a:t>
            </a:r>
            <a:r>
              <a:rPr lang="en-GB" b="1" dirty="0"/>
              <a:t> </a:t>
            </a:r>
            <a:r>
              <a:rPr lang="en-GB" b="1" dirty="0" smtClean="0"/>
              <a:t>score</a:t>
            </a:r>
            <a:endParaRPr lang="en-GB" dirty="0"/>
          </a:p>
        </p:txBody>
      </p:sp>
      <p:sp>
        <p:nvSpPr>
          <p:cNvPr id="3" name="Content Placeholder 2"/>
          <p:cNvSpPr>
            <a:spLocks noGrp="1"/>
          </p:cNvSpPr>
          <p:nvPr>
            <p:ph idx="1"/>
          </p:nvPr>
        </p:nvSpPr>
        <p:spPr/>
        <p:txBody>
          <a:bodyPr/>
          <a:lstStyle/>
          <a:p>
            <a:r>
              <a:rPr lang="en-GB" dirty="0"/>
              <a:t>Score: 0.8325270027518725 </a:t>
            </a:r>
            <a:br>
              <a:rPr lang="en-GB" dirty="0"/>
            </a:br>
            <a:r>
              <a:rPr lang="en-GB" dirty="0"/>
              <a:t>Mean absolute error: 20277.903007353238</a:t>
            </a:r>
            <a:br>
              <a:rPr lang="en-GB" dirty="0"/>
            </a:br>
            <a:r>
              <a:rPr lang="en-GB" dirty="0"/>
              <a:t>Mean squared error: 921483021.3925847</a:t>
            </a:r>
            <a:br>
              <a:rPr lang="en-GB" dirty="0"/>
            </a:br>
            <a:r>
              <a:rPr lang="en-GB" dirty="0"/>
              <a:t>Root Mean Squared error: 30355.938815865746 </a:t>
            </a:r>
            <a:br>
              <a:rPr lang="en-GB" dirty="0"/>
            </a:br>
            <a:r>
              <a:rPr lang="en-GB" dirty="0"/>
              <a:t>r2_score: 0.8595742773322715</a:t>
            </a:r>
          </a:p>
        </p:txBody>
      </p:sp>
    </p:spTree>
    <p:extLst>
      <p:ext uri="{BB962C8B-B14F-4D97-AF65-F5344CB8AC3E}">
        <p14:creationId xmlns:p14="http://schemas.microsoft.com/office/powerpoint/2010/main" val="215356801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smtClean="0"/>
              <a:t>Cross Validation of Ridge </a:t>
            </a:r>
            <a:r>
              <a:rPr lang="en-GB" b="1" dirty="0" err="1" smtClean="0"/>
              <a:t>Regressor</a:t>
            </a:r>
            <a:endParaRPr lang="en-GB" b="1" dirty="0"/>
          </a:p>
        </p:txBody>
      </p:sp>
      <p:pic>
        <p:nvPicPr>
          <p:cNvPr id="4" name="Content Placeholder 3"/>
          <p:cNvPicPr>
            <a:picLocks noGrp="1"/>
          </p:cNvPicPr>
          <p:nvPr>
            <p:ph idx="1"/>
          </p:nvPr>
        </p:nvPicPr>
        <p:blipFill rotWithShape="1">
          <a:blip r:embed="rId2"/>
          <a:srcRect l="6981" t="17439" r="38510" b="55960"/>
          <a:stretch/>
        </p:blipFill>
        <p:spPr bwMode="auto">
          <a:xfrm>
            <a:off x="1522933" y="2461846"/>
            <a:ext cx="8507331" cy="317929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8785752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GB" b="1" dirty="0" smtClean="0"/>
              <a:t>Distribution Plot of </a:t>
            </a:r>
            <a:r>
              <a:rPr lang="en-GB" b="1" dirty="0" err="1"/>
              <a:t>S</a:t>
            </a:r>
            <a:r>
              <a:rPr lang="en-GB" b="1" dirty="0" err="1" smtClean="0"/>
              <a:t>alesprice</a:t>
            </a:r>
            <a:endParaRPr lang="en-GB" b="1" dirty="0"/>
          </a:p>
        </p:txBody>
      </p:sp>
      <p:sp>
        <p:nvSpPr>
          <p:cNvPr id="3" name="Content Placeholder 2"/>
          <p:cNvSpPr>
            <a:spLocks noGrp="1"/>
          </p:cNvSpPr>
          <p:nvPr>
            <p:ph sz="half" idx="1"/>
          </p:nvPr>
        </p:nvSpPr>
        <p:spPr/>
        <p:txBody>
          <a:bodyPr/>
          <a:lstStyle/>
          <a:p>
            <a:pPr marL="0" indent="0">
              <a:buNone/>
            </a:pPr>
            <a:r>
              <a:rPr lang="en-IN" dirty="0"/>
              <a:t># Let's plot the distribution plot and the Gaussian plot</a:t>
            </a:r>
            <a:endParaRPr lang="en-GB" dirty="0"/>
          </a:p>
          <a:p>
            <a:pPr marL="0" indent="0">
              <a:buNone/>
            </a:pPr>
            <a:r>
              <a:rPr lang="en-IN" dirty="0"/>
              <a:t> </a:t>
            </a:r>
            <a:endParaRPr lang="en-GB" dirty="0"/>
          </a:p>
          <a:p>
            <a:pPr marL="0" indent="0">
              <a:buNone/>
            </a:pPr>
            <a:r>
              <a:rPr lang="en-IN" dirty="0" err="1"/>
              <a:t>sns.distplot</a:t>
            </a:r>
            <a:r>
              <a:rPr lang="en-IN" dirty="0"/>
              <a:t>(</a:t>
            </a:r>
            <a:r>
              <a:rPr lang="en-IN" dirty="0" err="1"/>
              <a:t>y_test-y_pred</a:t>
            </a:r>
            <a:r>
              <a:rPr lang="en-IN" dirty="0"/>
              <a:t>)</a:t>
            </a:r>
            <a:endParaRPr lang="en-GB" dirty="0"/>
          </a:p>
          <a:p>
            <a:pPr marL="0" indent="0">
              <a:buNone/>
            </a:pPr>
            <a:r>
              <a:rPr lang="en-IN" dirty="0" err="1"/>
              <a:t>plt.show</a:t>
            </a:r>
            <a:r>
              <a:rPr lang="en-IN" dirty="0"/>
              <a:t>()</a:t>
            </a:r>
            <a:endParaRPr lang="en-GB" dirty="0"/>
          </a:p>
          <a:p>
            <a:pPr marL="0" indent="0">
              <a:buNone/>
            </a:pPr>
            <a:r>
              <a:rPr lang="en-IN" dirty="0"/>
              <a:t> </a:t>
            </a:r>
            <a:endParaRPr lang="en-GB" dirty="0"/>
          </a:p>
          <a:p>
            <a:endParaRPr lang="en-GB" dirty="0"/>
          </a:p>
        </p:txBody>
      </p:sp>
      <p:pic>
        <p:nvPicPr>
          <p:cNvPr id="5" name="Content Placeholder 4"/>
          <p:cNvPicPr>
            <a:picLocks noGrp="1"/>
          </p:cNvPicPr>
          <p:nvPr>
            <p:ph sz="half" idx="2"/>
          </p:nvPr>
        </p:nvPicPr>
        <p:blipFill rotWithShape="1">
          <a:blip r:embed="rId2"/>
          <a:srcRect l="10635" t="30148" r="44661" b="16946"/>
          <a:stretch/>
        </p:blipFill>
        <p:spPr bwMode="auto">
          <a:xfrm>
            <a:off x="6181725" y="2645961"/>
            <a:ext cx="4718050" cy="313929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05753359"/>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fontScale="90000"/>
          </a:bodyPr>
          <a:lstStyle/>
          <a:p>
            <a:r>
              <a:rPr lang="en-GB" b="1" dirty="0" smtClean="0"/>
              <a:t>Plot </a:t>
            </a:r>
            <a:r>
              <a:rPr lang="en-GB" b="1" dirty="0"/>
              <a:t>the Scatter plot between test data and predicted </a:t>
            </a:r>
            <a:r>
              <a:rPr lang="en-GB" b="1" dirty="0" smtClean="0"/>
              <a:t>data</a:t>
            </a:r>
            <a:endParaRPr lang="en-GB" b="1" dirty="0"/>
          </a:p>
        </p:txBody>
      </p:sp>
      <p:sp>
        <p:nvSpPr>
          <p:cNvPr id="3" name="Content Placeholder 2"/>
          <p:cNvSpPr>
            <a:spLocks noGrp="1"/>
          </p:cNvSpPr>
          <p:nvPr>
            <p:ph sz="half" idx="1"/>
          </p:nvPr>
        </p:nvSpPr>
        <p:spPr/>
        <p:txBody>
          <a:bodyPr>
            <a:normAutofit fontScale="85000" lnSpcReduction="20000"/>
          </a:bodyPr>
          <a:lstStyle/>
          <a:p>
            <a:r>
              <a:rPr lang="en-GB" dirty="0"/>
              <a:t># Let' plot the Scatter plot between test data and predicted data</a:t>
            </a:r>
          </a:p>
          <a:p>
            <a:endParaRPr lang="en-GB" dirty="0"/>
          </a:p>
          <a:p>
            <a:r>
              <a:rPr lang="en-GB" dirty="0" err="1"/>
              <a:t>plt.scatter</a:t>
            </a:r>
            <a:r>
              <a:rPr lang="en-GB" dirty="0"/>
              <a:t>(</a:t>
            </a:r>
            <a:r>
              <a:rPr lang="en-GB" dirty="0" err="1"/>
              <a:t>y_test,y_pred</a:t>
            </a:r>
            <a:r>
              <a:rPr lang="en-GB" dirty="0"/>
              <a:t>, alpha=0.5)</a:t>
            </a:r>
          </a:p>
          <a:p>
            <a:r>
              <a:rPr lang="en-GB" dirty="0" err="1"/>
              <a:t>plt.xlabel</a:t>
            </a:r>
            <a:r>
              <a:rPr lang="en-GB" dirty="0"/>
              <a:t>("</a:t>
            </a:r>
            <a:r>
              <a:rPr lang="en-GB" dirty="0" err="1"/>
              <a:t>Y_test</a:t>
            </a:r>
            <a:r>
              <a:rPr lang="en-GB" dirty="0"/>
              <a:t>")</a:t>
            </a:r>
          </a:p>
          <a:p>
            <a:r>
              <a:rPr lang="en-GB" dirty="0" err="1"/>
              <a:t>plt.ylabel</a:t>
            </a:r>
            <a:r>
              <a:rPr lang="en-GB" dirty="0"/>
              <a:t>("</a:t>
            </a:r>
            <a:r>
              <a:rPr lang="en-GB" dirty="0" err="1"/>
              <a:t>Y_pred</a:t>
            </a:r>
            <a:r>
              <a:rPr lang="en-GB" dirty="0"/>
              <a:t>")</a:t>
            </a:r>
          </a:p>
          <a:p>
            <a:r>
              <a:rPr lang="en-GB" dirty="0" err="1"/>
              <a:t>plt.title</a:t>
            </a:r>
            <a:r>
              <a:rPr lang="en-GB" dirty="0"/>
              <a:t>("Scatter plot between test data and predicted data",</a:t>
            </a:r>
            <a:r>
              <a:rPr lang="en-GB" dirty="0" err="1"/>
              <a:t>fontsize</a:t>
            </a:r>
            <a:r>
              <a:rPr lang="en-GB" dirty="0"/>
              <a:t>=15)</a:t>
            </a:r>
          </a:p>
          <a:p>
            <a:r>
              <a:rPr lang="en-GB" dirty="0" err="1"/>
              <a:t>plt.show</a:t>
            </a:r>
            <a:r>
              <a:rPr lang="en-GB" dirty="0"/>
              <a:t>()</a:t>
            </a:r>
          </a:p>
        </p:txBody>
      </p:sp>
      <p:pic>
        <p:nvPicPr>
          <p:cNvPr id="5" name="Content Placeholder 4"/>
          <p:cNvPicPr>
            <a:picLocks noGrp="1"/>
          </p:cNvPicPr>
          <p:nvPr>
            <p:ph sz="half" idx="2"/>
          </p:nvPr>
        </p:nvPicPr>
        <p:blipFill rotWithShape="1">
          <a:blip r:embed="rId2"/>
          <a:srcRect l="16103" t="47514" r="50680" b="12268"/>
          <a:stretch/>
        </p:blipFill>
        <p:spPr bwMode="auto">
          <a:xfrm>
            <a:off x="6379792" y="2560321"/>
            <a:ext cx="4396059" cy="31263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9897421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normAutofit/>
          </a:bodyPr>
          <a:lstStyle/>
          <a:p>
            <a:pPr lvl="0"/>
            <a:r>
              <a:rPr lang="en-IN" b="1" dirty="0"/>
              <a:t>Interpretation of the </a:t>
            </a:r>
            <a:r>
              <a:rPr lang="en-IN" b="1" dirty="0" smtClean="0"/>
              <a:t>Results</a:t>
            </a:r>
            <a:endParaRPr lang="en-GB" dirty="0"/>
          </a:p>
        </p:txBody>
      </p:sp>
      <p:sp>
        <p:nvSpPr>
          <p:cNvPr id="7" name="Rectangle 3"/>
          <p:cNvSpPr>
            <a:spLocks noGrp="1" noChangeArrowheads="1"/>
          </p:cNvSpPr>
          <p:nvPr>
            <p:ph idx="1"/>
          </p:nvPr>
        </p:nvSpPr>
        <p:spPr bwMode="auto">
          <a:xfrm>
            <a:off x="1899139" y="3930946"/>
            <a:ext cx="7413673" cy="49244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600" b="0" i="0" u="none" strike="noStrike" cap="none" normalizeH="0" baseline="0" dirty="0" smtClean="0">
                <a:ln>
                  <a:noFill/>
                </a:ln>
                <a:solidFill>
                  <a:schemeClr val="tx1"/>
                </a:solidFill>
                <a:effectLst/>
                <a:latin typeface="Tahoma" panose="020B0604030504040204" pitchFamily="34" charset="0"/>
                <a:ea typeface="Times New Roman" panose="02020603050405020304" pitchFamily="18" charset="0"/>
                <a:cs typeface="Tahoma" panose="020B0604030504040204" pitchFamily="34" charset="0"/>
              </a:rPr>
              <a:t>We will save our Model by </a:t>
            </a:r>
            <a:r>
              <a:rPr kumimoji="0" lang="en-GB" altLang="en-US" sz="1600" b="0" i="0" u="none" strike="noStrike" cap="none" normalizeH="0" baseline="0" dirty="0" smtClean="0">
                <a:ln>
                  <a:noFill/>
                </a:ln>
                <a:solidFill>
                  <a:srgbClr val="000000"/>
                </a:solidFill>
                <a:effectLst/>
                <a:latin typeface="Tahoma" panose="020B0604030504040204" pitchFamily="34" charset="0"/>
                <a:ea typeface="Times New Roman" panose="02020603050405020304" pitchFamily="18" charset="0"/>
                <a:cs typeface="Tahoma" panose="020B0604030504040204" pitchFamily="34" charset="0"/>
              </a:rPr>
              <a:t>Ridge Regression as it is giving us minimum </a:t>
            </a:r>
            <a:r>
              <a:rPr kumimoji="0" lang="en-GB" altLang="en-US" sz="1600" b="0" i="0" u="none" strike="noStrike" cap="none" normalizeH="0" baseline="0" dirty="0" err="1" smtClean="0">
                <a:ln>
                  <a:noFill/>
                </a:ln>
                <a:solidFill>
                  <a:srgbClr val="000000"/>
                </a:solidFill>
                <a:effectLst/>
                <a:latin typeface="Tahoma" panose="020B0604030504040204" pitchFamily="34" charset="0"/>
                <a:ea typeface="Times New Roman" panose="02020603050405020304" pitchFamily="18" charset="0"/>
                <a:cs typeface="Tahoma" panose="020B0604030504040204" pitchFamily="34" charset="0"/>
              </a:rPr>
              <a:t>Rmse</a:t>
            </a:r>
            <a:r>
              <a:rPr kumimoji="0" lang="en-GB" altLang="en-US" sz="1600" b="0" i="0" u="none" strike="noStrike" cap="none" normalizeH="0" baseline="0" dirty="0" smtClean="0">
                <a:ln>
                  <a:noFill/>
                </a:ln>
                <a:solidFill>
                  <a:srgbClr val="000000"/>
                </a:solidFill>
                <a:effectLst/>
                <a:latin typeface="Tahoma" panose="020B0604030504040204" pitchFamily="34" charset="0"/>
                <a:ea typeface="Times New Roman" panose="02020603050405020304" pitchFamily="18" charset="0"/>
                <a:cs typeface="Tahoma" panose="020B0604030504040204" pitchFamily="34" charset="0"/>
              </a:rPr>
              <a:t> score </a:t>
            </a:r>
            <a:r>
              <a:rPr kumimoji="0" lang="en-GB" altLang="en-US" sz="1600" b="0" i="0" u="none" strike="noStrike" cap="none" normalizeH="0" baseline="0" dirty="0" smtClean="0">
                <a:ln>
                  <a:noFill/>
                </a:ln>
                <a:solidFill>
                  <a:schemeClr val="tx1"/>
                </a:solidFill>
                <a:effectLst/>
                <a:latin typeface="Tahoma" panose="020B0604030504040204" pitchFamily="34" charset="0"/>
                <a:ea typeface="Times New Roman" panose="02020603050405020304" pitchFamily="18" charset="0"/>
                <a:cs typeface="Tahoma" panose="020B0604030504040204" pitchFamily="34" charset="0"/>
              </a:rPr>
              <a:t>as it's having </a:t>
            </a:r>
            <a:r>
              <a:rPr kumimoji="0" lang="en-GB" altLang="en-US" sz="1600" b="0" i="0" u="none" strike="noStrike" cap="none" normalizeH="0" baseline="0" dirty="0" smtClean="0">
                <a:ln>
                  <a:noFill/>
                </a:ln>
                <a:solidFill>
                  <a:srgbClr val="000000"/>
                </a:solidFill>
                <a:effectLst/>
                <a:latin typeface="Tahoma" panose="020B0604030504040204" pitchFamily="34" charset="0"/>
                <a:ea typeface="Times New Roman" panose="02020603050405020304" pitchFamily="18" charset="0"/>
                <a:cs typeface="Tahoma" panose="020B0604030504040204" pitchFamily="34" charset="0"/>
              </a:rPr>
              <a:t>30369.236527153855 and r2_score: 0.8594512207052254.</a:t>
            </a:r>
            <a:r>
              <a:rPr kumimoji="0" lang="en-GB" altLang="en-US" sz="1600" b="0" i="0" u="none" strike="noStrike" cap="none" normalizeH="0" baseline="0" dirty="0" smtClean="0">
                <a:ln>
                  <a:noFill/>
                </a:ln>
                <a:solidFill>
                  <a:schemeClr val="tx1"/>
                </a:solidFill>
                <a:effectLst/>
              </a:rPr>
              <a:t> </a:t>
            </a:r>
            <a:endParaRPr kumimoji="0" lang="en-GB"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8" name="Rectangle 7"/>
          <p:cNvSpPr/>
          <p:nvPr/>
        </p:nvSpPr>
        <p:spPr>
          <a:xfrm>
            <a:off x="1899139" y="2771335"/>
            <a:ext cx="7244861" cy="685059"/>
          </a:xfrm>
          <a:prstGeom prst="rect">
            <a:avLst/>
          </a:prstGeom>
        </p:spPr>
        <p:txBody>
          <a:bodyPr wrap="square">
            <a:spAutoFit/>
          </a:bodyPr>
          <a:lstStyle/>
          <a:p>
            <a:pPr marL="457200" marR="0">
              <a:lnSpc>
                <a:spcPct val="107000"/>
              </a:lnSpc>
              <a:spcBef>
                <a:spcPts val="0"/>
              </a:spcBef>
              <a:spcAft>
                <a:spcPts val="800"/>
              </a:spcAft>
            </a:pPr>
            <a:r>
              <a:rPr lang="en-IN" dirty="0">
                <a:latin typeface="Tahoma" panose="020B0604030504040204" pitchFamily="34" charset="0"/>
                <a:ea typeface="Calibri" panose="020F0502020204030204" pitchFamily="34" charset="0"/>
                <a:cs typeface="Mangal" panose="02040503050203030202" pitchFamily="18" charset="0"/>
              </a:rPr>
              <a:t>Data Pre-processing done by performing EDA (Exploratory Data Analysis), checking for best r2 score. </a:t>
            </a:r>
            <a:endParaRPr lang="en-GB" sz="2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6449169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15926"/>
            <a:ext cx="10515600" cy="1322362"/>
          </a:xfrm>
          <a:solidFill>
            <a:schemeClr val="accent4">
              <a:lumMod val="40000"/>
              <a:lumOff val="60000"/>
            </a:schemeClr>
          </a:solidFill>
        </p:spPr>
        <p:txBody>
          <a:bodyPr>
            <a:normAutofit fontScale="90000"/>
          </a:bodyPr>
          <a:lstStyle/>
          <a:p>
            <a:r>
              <a:rPr lang="en-IN" b="1" dirty="0"/>
              <a:t>Conceptual Background of the Domain Problem</a:t>
            </a:r>
            <a:endParaRPr lang="en-GB" dirty="0"/>
          </a:p>
        </p:txBody>
      </p:sp>
      <p:sp>
        <p:nvSpPr>
          <p:cNvPr id="3" name="Content Placeholder 2"/>
          <p:cNvSpPr>
            <a:spLocks noGrp="1"/>
          </p:cNvSpPr>
          <p:nvPr>
            <p:ph idx="1"/>
          </p:nvPr>
        </p:nvSpPr>
        <p:spPr/>
        <p:txBody>
          <a:bodyPr>
            <a:normAutofit/>
          </a:bodyPr>
          <a:lstStyle/>
          <a:p>
            <a:endParaRPr lang="en-IN" dirty="0" smtClean="0"/>
          </a:p>
          <a:p>
            <a:endParaRPr lang="en-IN" dirty="0"/>
          </a:p>
          <a:p>
            <a:r>
              <a:rPr lang="en-IN" dirty="0" smtClean="0"/>
              <a:t>Predicting </a:t>
            </a:r>
            <a:r>
              <a:rPr lang="en-IN" dirty="0"/>
              <a:t>sale prices for houses, even stranger ones. Use a test-driven approach to build a Linear Regression model using Python from scratch. We will use our trained model to predict house sale prices and extend it to a multivariate Linear Regression.</a:t>
            </a:r>
            <a:endParaRPr lang="en-GB" dirty="0"/>
          </a:p>
          <a:p>
            <a:pPr marL="0" indent="0">
              <a:buNone/>
            </a:pPr>
            <a:endParaRPr lang="en-GB" dirty="0"/>
          </a:p>
        </p:txBody>
      </p:sp>
    </p:spTree>
    <p:extLst>
      <p:ext uri="{BB962C8B-B14F-4D97-AF65-F5344CB8AC3E}">
        <p14:creationId xmlns:p14="http://schemas.microsoft.com/office/powerpoint/2010/main" val="208147384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type="title"/>
          </p:nvPr>
        </p:nvSpPr>
        <p:spPr bwMode="auto">
          <a:xfrm>
            <a:off x="1464213" y="1035938"/>
            <a:ext cx="6554371" cy="615553"/>
          </a:xfrm>
          <a:prstGeom prst="rect">
            <a:avLst/>
          </a:prstGeom>
          <a:solidFill>
            <a:schemeClr val="accent4">
              <a:lumMod val="40000"/>
              <a:lumOff val="60000"/>
            </a:schemeClr>
          </a:solidFill>
          <a:ln>
            <a:noFill/>
          </a:ln>
          <a:effec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4000" b="1" i="0" u="none" strike="noStrike" cap="none" normalizeH="0" baseline="0" dirty="0" smtClean="0">
                <a:ln>
                  <a:noFill/>
                </a:ln>
                <a:solidFill>
                  <a:srgbClr val="000000"/>
                </a:solidFill>
                <a:effectLst/>
                <a:latin typeface="Tahoma" panose="020B0604030504040204" pitchFamily="34" charset="0"/>
                <a:ea typeface="Times New Roman" panose="02020603050405020304" pitchFamily="18" charset="0"/>
                <a:cs typeface="Tahoma" panose="020B0604030504040204" pitchFamily="34" charset="0"/>
              </a:rPr>
              <a:t>Model Saving</a:t>
            </a:r>
            <a:r>
              <a:rPr kumimoji="0" lang="en-GB" altLang="en-US" sz="1100" b="0" i="0" u="none" strike="noStrike" cap="none" normalizeH="0" baseline="0" dirty="0" smtClean="0">
                <a:ln>
                  <a:noFill/>
                </a:ln>
                <a:solidFill>
                  <a:schemeClr val="tx1"/>
                </a:solidFill>
                <a:effectLst/>
              </a:rPr>
              <a:t> </a:t>
            </a:r>
            <a:endParaRPr kumimoji="0" lang="en-GB"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5" name="Content Placeholder 4"/>
          <p:cNvPicPr>
            <a:picLocks noGrp="1"/>
          </p:cNvPicPr>
          <p:nvPr>
            <p:ph idx="1"/>
          </p:nvPr>
        </p:nvPicPr>
        <p:blipFill rotWithShape="1">
          <a:blip r:embed="rId2"/>
          <a:srcRect l="11300" t="20985" r="35853" b="32315"/>
          <a:stretch/>
        </p:blipFill>
        <p:spPr bwMode="auto">
          <a:xfrm>
            <a:off x="1744393" y="2557463"/>
            <a:ext cx="8539089" cy="33178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7721268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CONCLUSION</a:t>
            </a:r>
            <a:endParaRPr lang="en-GB" dirty="0"/>
          </a:p>
        </p:txBody>
      </p:sp>
      <p:sp>
        <p:nvSpPr>
          <p:cNvPr id="3" name="Content Placeholder 2"/>
          <p:cNvSpPr>
            <a:spLocks noGrp="1"/>
          </p:cNvSpPr>
          <p:nvPr>
            <p:ph idx="1"/>
          </p:nvPr>
        </p:nvSpPr>
        <p:spPr/>
        <p:txBody>
          <a:bodyPr>
            <a:normAutofit fontScale="47500" lnSpcReduction="20000"/>
          </a:bodyPr>
          <a:lstStyle/>
          <a:p>
            <a:pPr lvl="0"/>
            <a:r>
              <a:rPr lang="en-IN" b="1" dirty="0"/>
              <a:t>Key Findings and Conclusions of the Study</a:t>
            </a:r>
            <a:endParaRPr lang="en-GB" dirty="0"/>
          </a:p>
          <a:p>
            <a:r>
              <a:rPr lang="en-IN" dirty="0"/>
              <a:t>Linear regression models assume that the relationship between a dependent continuous variable Y and one or more explanatory (independent) variables X is linear (that is, a straight line). It’s used to predict values within a continuous range, (e.g. sales, price) rather than trying to classify them into categories (e.g. cat, dog).  </a:t>
            </a:r>
            <a:endParaRPr lang="en-GB" dirty="0"/>
          </a:p>
          <a:p>
            <a:pPr lvl="0"/>
            <a:r>
              <a:rPr lang="en-IN" b="1" dirty="0"/>
              <a:t>Learning Outcomes of the Study in respect of Data Science</a:t>
            </a:r>
            <a:endParaRPr lang="en-GB" dirty="0"/>
          </a:p>
          <a:p>
            <a:r>
              <a:rPr lang="en-IN" b="1" dirty="0"/>
              <a:t> </a:t>
            </a:r>
            <a:endParaRPr lang="en-GB" dirty="0"/>
          </a:p>
          <a:p>
            <a:pPr lvl="0"/>
            <a:r>
              <a:rPr lang="en-IN" dirty="0"/>
              <a:t>This dataset is Linear Regression in nature, we can verify data by using read method &amp; get stats related information for each column using describe method.</a:t>
            </a:r>
            <a:endParaRPr lang="en-GB" dirty="0"/>
          </a:p>
          <a:p>
            <a:pPr lvl="0"/>
            <a:r>
              <a:rPr lang="en-IN" dirty="0"/>
              <a:t>Visualizations, Pre-processing and Data Cleaning part was very crucial as without all these all method we were not able to judge the data effectively and won’t be able to remove the outliers, handling null values and adding into the errors.</a:t>
            </a:r>
            <a:endParaRPr lang="en-GB" dirty="0"/>
          </a:p>
          <a:p>
            <a:pPr lvl="0"/>
            <a:r>
              <a:rPr lang="en-GB" dirty="0"/>
              <a:t>Data contains numerical as well as categorical variable. So we handled them accordingly </a:t>
            </a:r>
          </a:p>
          <a:p>
            <a:pPr lvl="0"/>
            <a:r>
              <a:rPr lang="en-IN" dirty="0"/>
              <a:t>Check the r2 score using Mean absolute error, Mean squared error &amp; get root mean squared error score.</a:t>
            </a:r>
            <a:endParaRPr lang="en-GB" dirty="0"/>
          </a:p>
          <a:p>
            <a:pPr lvl="0"/>
            <a:r>
              <a:rPr lang="en-IN" dirty="0"/>
              <a:t>Train data using Linear Regression models to get the best score &amp; finalise best score giver model for this dataset.</a:t>
            </a:r>
            <a:endParaRPr lang="en-GB" dirty="0"/>
          </a:p>
          <a:p>
            <a:pPr lvl="0"/>
            <a:r>
              <a:rPr lang="en-IN" dirty="0"/>
              <a:t>Get the test score for same model.</a:t>
            </a:r>
            <a:endParaRPr lang="en-GB" dirty="0"/>
          </a:p>
          <a:p>
            <a:pPr lvl="0"/>
            <a:r>
              <a:rPr lang="en-IN" dirty="0"/>
              <a:t>Save file using </a:t>
            </a:r>
            <a:r>
              <a:rPr lang="en-IN" dirty="0" err="1"/>
              <a:t>joblib</a:t>
            </a:r>
            <a:r>
              <a:rPr lang="en-IN" dirty="0"/>
              <a:t> library.</a:t>
            </a:r>
            <a:endParaRPr lang="en-GB" dirty="0"/>
          </a:p>
          <a:p>
            <a:endParaRPr lang="en-GB" dirty="0"/>
          </a:p>
        </p:txBody>
      </p:sp>
    </p:spTree>
    <p:extLst>
      <p:ext uri="{BB962C8B-B14F-4D97-AF65-F5344CB8AC3E}">
        <p14:creationId xmlns:p14="http://schemas.microsoft.com/office/powerpoint/2010/main" val="286168358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CONCLUSION</a:t>
            </a:r>
            <a:endParaRPr lang="en-GB" dirty="0"/>
          </a:p>
        </p:txBody>
      </p:sp>
      <p:sp>
        <p:nvSpPr>
          <p:cNvPr id="3" name="Content Placeholder 2"/>
          <p:cNvSpPr>
            <a:spLocks noGrp="1"/>
          </p:cNvSpPr>
          <p:nvPr>
            <p:ph idx="1"/>
          </p:nvPr>
        </p:nvSpPr>
        <p:spPr/>
        <p:txBody>
          <a:bodyPr/>
          <a:lstStyle/>
          <a:p>
            <a:pPr lvl="0"/>
            <a:r>
              <a:rPr lang="en-IN" b="1" dirty="0"/>
              <a:t>Limitations of this work and Scope for Future Work</a:t>
            </a:r>
            <a:endParaRPr lang="en-GB" dirty="0"/>
          </a:p>
          <a:p>
            <a:r>
              <a:rPr lang="en-IN" dirty="0"/>
              <a:t>Visualizations helped a lot in finding out those outliers values and helped in finding out the features having direct relation between the feature and the label.</a:t>
            </a:r>
            <a:endParaRPr lang="en-GB" dirty="0"/>
          </a:p>
          <a:p>
            <a:r>
              <a:rPr lang="en-IN" dirty="0"/>
              <a:t>Its always good to </a:t>
            </a:r>
            <a:r>
              <a:rPr lang="en-IN" dirty="0" err="1"/>
              <a:t>to</a:t>
            </a:r>
            <a:r>
              <a:rPr lang="en-IN" dirty="0"/>
              <a:t> have complete data while performing model but 7-8 % of data can be excluded based on performance impact.</a:t>
            </a:r>
            <a:endParaRPr lang="en-GB" dirty="0"/>
          </a:p>
          <a:p>
            <a:endParaRPr lang="en-GB" dirty="0"/>
          </a:p>
        </p:txBody>
      </p:sp>
    </p:spTree>
    <p:extLst>
      <p:ext uri="{BB962C8B-B14F-4D97-AF65-F5344CB8AC3E}">
        <p14:creationId xmlns:p14="http://schemas.microsoft.com/office/powerpoint/2010/main" val="14464888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Review of </a:t>
            </a:r>
            <a:r>
              <a:rPr lang="en-IN" b="1" dirty="0" smtClean="0"/>
              <a:t>Literature</a:t>
            </a:r>
            <a:endParaRPr lang="en-GB" dirty="0"/>
          </a:p>
        </p:txBody>
      </p:sp>
      <p:sp>
        <p:nvSpPr>
          <p:cNvPr id="3" name="Content Placeholder 2"/>
          <p:cNvSpPr>
            <a:spLocks noGrp="1"/>
          </p:cNvSpPr>
          <p:nvPr>
            <p:ph idx="1"/>
          </p:nvPr>
        </p:nvSpPr>
        <p:spPr/>
        <p:txBody>
          <a:bodyPr>
            <a:normAutofit fontScale="62500" lnSpcReduction="20000"/>
          </a:bodyPr>
          <a:lstStyle/>
          <a:p>
            <a:r>
              <a:rPr lang="en-IN" dirty="0"/>
              <a:t>We are required to model the price of houses with the available independent variables.</a:t>
            </a:r>
            <a:endParaRPr lang="en-GB" dirty="0"/>
          </a:p>
          <a:p>
            <a:r>
              <a:rPr lang="en-IN" dirty="0"/>
              <a:t>Technical Requirements:</a:t>
            </a:r>
            <a:endParaRPr lang="en-GB" dirty="0"/>
          </a:p>
          <a:p>
            <a:r>
              <a:rPr lang="en-IN" dirty="0"/>
              <a:t>• Data contains 1460 entries each having 81 variables.</a:t>
            </a:r>
            <a:endParaRPr lang="en-GB" dirty="0"/>
          </a:p>
          <a:p>
            <a:r>
              <a:rPr lang="en-IN" dirty="0"/>
              <a:t>• Data contains Null values. We need to treat them using the domain knowledge and your own understanding.</a:t>
            </a:r>
            <a:endParaRPr lang="en-GB" dirty="0"/>
          </a:p>
          <a:p>
            <a:r>
              <a:rPr lang="en-IN" dirty="0"/>
              <a:t>• Extensive EDA has to be performed to gain relationships of important variable and price.</a:t>
            </a:r>
            <a:endParaRPr lang="en-GB" dirty="0"/>
          </a:p>
          <a:p>
            <a:r>
              <a:rPr lang="en-IN" dirty="0"/>
              <a:t>• Data contains numerical as well as categorical variable. We need to handle them accordingly.</a:t>
            </a:r>
            <a:endParaRPr lang="en-GB" dirty="0"/>
          </a:p>
          <a:p>
            <a:r>
              <a:rPr lang="en-IN" dirty="0"/>
              <a:t>• We have to build Machine Learning models, apply regularization and determine the optimal values of Hyper Parameters.</a:t>
            </a:r>
            <a:endParaRPr lang="en-GB" dirty="0"/>
          </a:p>
          <a:p>
            <a:r>
              <a:rPr lang="en-IN" dirty="0"/>
              <a:t>• We need to find important features which affect the price positively or negatively.</a:t>
            </a:r>
            <a:endParaRPr lang="en-GB" dirty="0"/>
          </a:p>
          <a:p>
            <a:r>
              <a:rPr lang="en-IN" dirty="0"/>
              <a:t>• Two datasets are being provided to us (test.csv, train.csv). We will train on train.csv dataset and predict on test.csv file.</a:t>
            </a:r>
            <a:endParaRPr lang="en-GB" dirty="0"/>
          </a:p>
          <a:p>
            <a:r>
              <a:rPr lang="en-IN" dirty="0"/>
              <a:t>The “Data file.csv” and “Data description.txt” are enclosed with this file.</a:t>
            </a:r>
            <a:endParaRPr lang="en-GB" dirty="0"/>
          </a:p>
          <a:p>
            <a:endParaRPr lang="en-GB" dirty="0"/>
          </a:p>
        </p:txBody>
      </p:sp>
    </p:spTree>
    <p:extLst>
      <p:ext uri="{BB962C8B-B14F-4D97-AF65-F5344CB8AC3E}">
        <p14:creationId xmlns:p14="http://schemas.microsoft.com/office/powerpoint/2010/main" val="38468926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Motivation for the Problem </a:t>
            </a:r>
            <a:r>
              <a:rPr lang="en-IN" b="1" dirty="0" smtClean="0"/>
              <a:t>Undertaken</a:t>
            </a:r>
            <a:endParaRPr lang="en-GB" dirty="0"/>
          </a:p>
        </p:txBody>
      </p:sp>
      <p:sp>
        <p:nvSpPr>
          <p:cNvPr id="3" name="Content Placeholder 2"/>
          <p:cNvSpPr>
            <a:spLocks noGrp="1"/>
          </p:cNvSpPr>
          <p:nvPr>
            <p:ph idx="1"/>
          </p:nvPr>
        </p:nvSpPr>
        <p:spPr/>
        <p:txBody>
          <a:bodyPr>
            <a:normAutofit fontScale="62500" lnSpcReduction="20000"/>
          </a:bodyPr>
          <a:lstStyle/>
          <a:p>
            <a:pPr lvl="0"/>
            <a:r>
              <a:rPr lang="en-GB" dirty="0"/>
              <a:t>House is one of the important elements in basic human needs. People need a house to stay away from danger, hot weather, rainy day and as well as a place to stay calm. As long as people can fill the comfort of living under a roof then it is called a house. However, the things that matter is that the affordability of a person to purchase a house. Some people can afford a house that is really comfortable to stay in and some not. People who are called the rich and famous can afford a house that is almost called a heaven and some can only lives in an ordinary but comfortable house. But it </a:t>
            </a:r>
            <a:r>
              <a:rPr lang="en-GB" dirty="0" err="1"/>
              <a:t>doesnââ</a:t>
            </a:r>
            <a:r>
              <a:rPr lang="en-GB" dirty="0"/>
              <a:t>‚¬</a:t>
            </a:r>
            <a:r>
              <a:rPr lang="en-GB" dirty="0" err="1"/>
              <a:t>â„¢t</a:t>
            </a:r>
            <a:r>
              <a:rPr lang="en-GB" dirty="0"/>
              <a:t> matter how our house may look like because the price of house is what that matter. We can see that the housing price is increasing as the time goes by. This may be an important area to look upon because more or less it could affect the economic level of a country. Therefore, a housing price can be defined as the rate of payment that one has to pay in order to purchase a house and for sure there are several factors that lead to housing price determination.</a:t>
            </a:r>
          </a:p>
          <a:p>
            <a:pPr lvl="0"/>
            <a:r>
              <a:rPr lang="en-GB" dirty="0"/>
              <a:t>In my own point of view, I believe that the increment of a housing price is due to the price increment in the raw material. Many may have similar idea but after looking into 10 journals as references for my propose topic, I have found out several more important variables that leads to the factors of housing price determination. There are few number of knowledgeable individual turned up and able to find the contributing factors in determination of housing price. One who has studied using an empirical analysis has shown that income (demography trends) and nominal interest rates are the key explanatory factors in housing price. On the other hand, the equity returns may also have been an influential factor in the determination of housing price.</a:t>
            </a:r>
          </a:p>
          <a:p>
            <a:endParaRPr lang="en-GB" dirty="0"/>
          </a:p>
        </p:txBody>
      </p:sp>
    </p:spTree>
    <p:extLst>
      <p:ext uri="{BB962C8B-B14F-4D97-AF65-F5344CB8AC3E}">
        <p14:creationId xmlns:p14="http://schemas.microsoft.com/office/powerpoint/2010/main" val="2651307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4">
              <a:lumMod val="40000"/>
              <a:lumOff val="60000"/>
            </a:schemeClr>
          </a:solidFill>
        </p:spPr>
        <p:txBody>
          <a:bodyPr/>
          <a:lstStyle/>
          <a:p>
            <a:r>
              <a:rPr lang="en-IN" b="1" dirty="0"/>
              <a:t>Analytical Problem </a:t>
            </a:r>
            <a:r>
              <a:rPr lang="en-IN" b="1" dirty="0" smtClean="0"/>
              <a:t>Framing</a:t>
            </a:r>
            <a:endParaRPr lang="en-GB" dirty="0"/>
          </a:p>
        </p:txBody>
      </p:sp>
      <p:sp>
        <p:nvSpPr>
          <p:cNvPr id="3" name="Content Placeholder 2"/>
          <p:cNvSpPr>
            <a:spLocks noGrp="1"/>
          </p:cNvSpPr>
          <p:nvPr>
            <p:ph idx="1"/>
          </p:nvPr>
        </p:nvSpPr>
        <p:spPr/>
        <p:txBody>
          <a:bodyPr>
            <a:normAutofit fontScale="92500" lnSpcReduction="20000"/>
          </a:bodyPr>
          <a:lstStyle/>
          <a:p>
            <a:r>
              <a:rPr lang="en-IN" b="1" dirty="0"/>
              <a:t>Mathematical/ Analytical </a:t>
            </a:r>
            <a:r>
              <a:rPr lang="en-IN" b="1" dirty="0" err="1"/>
              <a:t>Modeling</a:t>
            </a:r>
            <a:r>
              <a:rPr lang="en-IN" b="1" dirty="0"/>
              <a:t> of the Problem</a:t>
            </a:r>
            <a:endParaRPr lang="en-GB" dirty="0"/>
          </a:p>
          <a:p>
            <a:pPr lvl="0"/>
            <a:r>
              <a:rPr lang="en-IN" dirty="0"/>
              <a:t>This problem is a Linear Regression problem. The dataset is in CSV format and It contains </a:t>
            </a:r>
            <a:r>
              <a:rPr lang="en-IN" i="1" dirty="0"/>
              <a:t>1460</a:t>
            </a:r>
            <a:r>
              <a:rPr lang="en-IN" dirty="0"/>
              <a:t> training data points and 81 features that might help us predict the selling price of a house. </a:t>
            </a:r>
            <a:endParaRPr lang="en-GB" dirty="0"/>
          </a:p>
          <a:p>
            <a:pPr lvl="0"/>
            <a:r>
              <a:rPr lang="en-IN" dirty="0"/>
              <a:t>Build a model of housing prices to predict median house values in California using the provided dataset.</a:t>
            </a:r>
            <a:endParaRPr lang="en-GB" dirty="0"/>
          </a:p>
          <a:p>
            <a:pPr lvl="0"/>
            <a:r>
              <a:rPr lang="en-IN" dirty="0"/>
              <a:t>Train the model to learn from the data to predict the median housing price in any district, given all the other metrics.</a:t>
            </a:r>
            <a:endParaRPr lang="en-GB" dirty="0"/>
          </a:p>
          <a:p>
            <a:pPr lvl="0"/>
            <a:r>
              <a:rPr lang="en-IN" dirty="0"/>
              <a:t>Predict housing prices based on </a:t>
            </a:r>
            <a:r>
              <a:rPr lang="en-IN" dirty="0" err="1"/>
              <a:t>median_income</a:t>
            </a:r>
            <a:r>
              <a:rPr lang="en-IN" dirty="0"/>
              <a:t> and plot the regression chart for it.</a:t>
            </a:r>
            <a:endParaRPr lang="en-GB" dirty="0"/>
          </a:p>
          <a:p>
            <a:endParaRPr lang="en-GB" dirty="0"/>
          </a:p>
        </p:txBody>
      </p:sp>
    </p:spTree>
    <p:extLst>
      <p:ext uri="{BB962C8B-B14F-4D97-AF65-F5344CB8AC3E}">
        <p14:creationId xmlns:p14="http://schemas.microsoft.com/office/powerpoint/2010/main" val="385312001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126</TotalTime>
  <Words>2477</Words>
  <Application>Microsoft Office PowerPoint</Application>
  <PresentationFormat>Widescreen</PresentationFormat>
  <Paragraphs>333</Paragraphs>
  <Slides>62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62</vt:i4>
      </vt:variant>
    </vt:vector>
  </HeadingPairs>
  <TitlesOfParts>
    <vt:vector size="69" baseType="lpstr">
      <vt:lpstr>Arial</vt:lpstr>
      <vt:lpstr>Calibri</vt:lpstr>
      <vt:lpstr>Garamond</vt:lpstr>
      <vt:lpstr>Mangal</vt:lpstr>
      <vt:lpstr>Tahoma</vt:lpstr>
      <vt:lpstr>Times New Roman</vt:lpstr>
      <vt:lpstr>Organic</vt:lpstr>
      <vt:lpstr> Project-Housing Price Prediction</vt:lpstr>
      <vt:lpstr>PowerPoint Presentation</vt:lpstr>
      <vt:lpstr>ACKNOWLEDGMENT</vt:lpstr>
      <vt:lpstr>INTRODUCTION</vt:lpstr>
      <vt:lpstr> INTRODUCTION </vt:lpstr>
      <vt:lpstr>Conceptual Background of the Domain Problem</vt:lpstr>
      <vt:lpstr>Review of Literature</vt:lpstr>
      <vt:lpstr>Motivation for the Problem Undertaken</vt:lpstr>
      <vt:lpstr>Analytical Problem Framing</vt:lpstr>
      <vt:lpstr>Load Data- Data Sources and their formats</vt:lpstr>
      <vt:lpstr>Check Columns of both Dataset</vt:lpstr>
      <vt:lpstr>Check information's of Datasets</vt:lpstr>
      <vt:lpstr>PowerPoint Presentation</vt:lpstr>
      <vt:lpstr>Check the Data Types</vt:lpstr>
      <vt:lpstr>Data Preprocessing Done</vt:lpstr>
      <vt:lpstr>Handling Missing Values</vt:lpstr>
      <vt:lpstr>Check Percentage of Missing Values</vt:lpstr>
      <vt:lpstr>Explore the categorical columns</vt:lpstr>
      <vt:lpstr>Fill Missing Values train dataset</vt:lpstr>
      <vt:lpstr>Fill Missing Values test dataset</vt:lpstr>
      <vt:lpstr> Data Inputs- Logic- Output Relationships Lets check the correlation with target variable “Salesprice”. </vt:lpstr>
      <vt:lpstr>Maximum number of SalePrice lies between 140000 and 230000.</vt:lpstr>
      <vt:lpstr>Maximum, 928 number of MSZoning are RL</vt:lpstr>
      <vt:lpstr>SalePrice is maximum with FV MSZOning.</vt:lpstr>
      <vt:lpstr>SalePrice is maximum with IR2 LotShape.</vt:lpstr>
      <vt:lpstr>SalePrice is maximum with PConc</vt:lpstr>
      <vt:lpstr>SalePrice is maximum with GLQ BsmtFinType1.</vt:lpstr>
      <vt:lpstr>Multivariate Analysis</vt:lpstr>
      <vt:lpstr># Let's plot the pairplot sns.pairplot(train, vars=['SalePrice','OverallQual','YearBuilt','GrLivArea','GarageCars']);</vt:lpstr>
      <vt:lpstr>Hardware and Software Requirements and Tools Used</vt:lpstr>
      <vt:lpstr>Model/s Development and Evaluation </vt:lpstr>
      <vt:lpstr>Statistical Approach for train Dataset</vt:lpstr>
      <vt:lpstr>Statistical Approach for train Dataset</vt:lpstr>
      <vt:lpstr>Statistical Approach for train Dataset</vt:lpstr>
      <vt:lpstr>Handling Outliers and skewness</vt:lpstr>
      <vt:lpstr>Testing of Identified Approaches (Algorithms)</vt:lpstr>
      <vt:lpstr>Below are Linear Regression algorithms used for the training and testing this dataset. </vt:lpstr>
      <vt:lpstr>Run and Evaluate selected models PCA</vt:lpstr>
      <vt:lpstr>Run and Evaluate selected models PCA</vt:lpstr>
      <vt:lpstr>Run and Evaluate selected models PCA</vt:lpstr>
      <vt:lpstr>Lets find the best Random forest score </vt:lpstr>
      <vt:lpstr>Split the dataset into test and train and Run the Model to find best RMSE</vt:lpstr>
      <vt:lpstr>Linear Regression</vt:lpstr>
      <vt:lpstr>DecisionTree Regression</vt:lpstr>
      <vt:lpstr>Kneighbors Regressor  </vt:lpstr>
      <vt:lpstr>Support Vector Regressor</vt:lpstr>
      <vt:lpstr>Lasso Regressor</vt:lpstr>
      <vt:lpstr>Ridge Regressor</vt:lpstr>
      <vt:lpstr>ElasticNet Regressor</vt:lpstr>
      <vt:lpstr>RandomForest Regressor</vt:lpstr>
      <vt:lpstr>AdaBoost Regressor</vt:lpstr>
      <vt:lpstr>Minimum RMSE Score</vt:lpstr>
      <vt:lpstr>Key Metrics for success in solving problem under consideration</vt:lpstr>
      <vt:lpstr>Visualizations Hyperperameter tunning </vt:lpstr>
      <vt:lpstr>Use Ridge Regressor to find Best Perameter score</vt:lpstr>
      <vt:lpstr>Cross Validation of Ridge Regressor</vt:lpstr>
      <vt:lpstr>Distribution Plot of Salesprice</vt:lpstr>
      <vt:lpstr>Plot the Scatter plot between test data and predicted data</vt:lpstr>
      <vt:lpstr>Interpretation of the Results</vt:lpstr>
      <vt:lpstr>Model Saving </vt:lpstr>
      <vt:lpstr>CONCLUSION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Project-Housing Price Prediction</dc:title>
  <dc:creator>Neha</dc:creator>
  <cp:lastModifiedBy>Neha</cp:lastModifiedBy>
  <cp:revision>21</cp:revision>
  <dcterms:created xsi:type="dcterms:W3CDTF">2021-09-18T12:23:01Z</dcterms:created>
  <dcterms:modified xsi:type="dcterms:W3CDTF">2021-09-18T14:29:33Z</dcterms:modified>
</cp:coreProperties>
</file>

<file path=docProps/thumbnail.jpeg>
</file>